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7.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8.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9.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10.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11.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12.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2.png"/><Relationship Id="rId4" Type="http://schemas.openxmlformats.org/officeDocument/2006/relationships/hyperlink" Target="https://www.crocs.com/KFC.html" TargetMode="External"/></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3.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13.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14.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15.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16.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17.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18.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19.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20.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21.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22.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23.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4.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VSH-Box-PowerpointSlides-01.jpg" descr="VSH-Box-PowerpointSlides-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2" name="Virtual Social Hour - November 21, 2024"/>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a:defRPr sz="3000">
                <a:solidFill>
                  <a:srgbClr val="FFFFFF"/>
                </a:solidFill>
              </a:defRPr>
            </a:lvl1pPr>
          </a:lstStyle>
          <a:p>
            <a:pPr/>
            <a:r>
              <a:t>Virtual Social Hour - November 21, 2024</a:t>
            </a:r>
          </a:p>
        </p:txBody>
      </p:sp>
      <p:sp>
        <p:nvSpPr>
          <p:cNvPr id="173" name="Marketing…"/>
          <p:cNvSpPr txBox="1"/>
          <p:nvPr>
            <p:ph type="ctrTitle"/>
          </p:nvPr>
        </p:nvSpPr>
        <p:spPr>
          <a:xfrm>
            <a:off x="1206498" y="2520922"/>
            <a:ext cx="21971004" cy="8187925"/>
          </a:xfrm>
          <a:prstGeom prst="rect">
            <a:avLst/>
          </a:prstGeom>
        </p:spPr>
        <p:txBody>
          <a:bodyPr anchor="t"/>
          <a:lstStyle/>
          <a:p>
            <a:pPr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10000">
                <a:solidFill>
                  <a:srgbClr val="FF85FF"/>
                </a:solidFill>
                <a:latin typeface="Helvetica"/>
                <a:ea typeface="Helvetica"/>
                <a:cs typeface="Helvetica"/>
                <a:sym typeface="Helvetica"/>
              </a:defRPr>
            </a:pPr>
            <a:r>
              <a:t>Marketing</a:t>
            </a:r>
          </a:p>
          <a:p>
            <a:pPr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10000">
                <a:solidFill>
                  <a:srgbClr val="FF85FF"/>
                </a:solidFill>
                <a:latin typeface="Helvetica"/>
                <a:ea typeface="Helvetica"/>
                <a:cs typeface="Helvetica"/>
                <a:sym typeface="Helvetica"/>
              </a:defRPr>
            </a:pPr>
            <a:r>
              <a:t>Experimentation:</a:t>
            </a:r>
          </a:p>
          <a:p>
            <a:pPr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10000">
                <a:solidFill>
                  <a:srgbClr val="FF85FF"/>
                </a:solidFill>
                <a:latin typeface="Helvetica"/>
                <a:ea typeface="Helvetica"/>
                <a:cs typeface="Helvetica"/>
                <a:sym typeface="Helvetica"/>
              </a:defRPr>
            </a:pPr>
          </a:p>
          <a:p>
            <a:pPr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8000">
                <a:solidFill>
                  <a:srgbClr val="FF85FF"/>
                </a:solidFill>
                <a:latin typeface="Helvetica"/>
                <a:ea typeface="Helvetica"/>
                <a:cs typeface="Helvetica"/>
                <a:sym typeface="Helvetica"/>
              </a:defRPr>
            </a:pPr>
            <a:r>
              <a:t>Thinking Outside</a:t>
            </a:r>
          </a:p>
          <a:p>
            <a:pPr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8000">
                <a:solidFill>
                  <a:srgbClr val="FF85FF"/>
                </a:solidFill>
                <a:latin typeface="Helvetica"/>
                <a:ea typeface="Helvetica"/>
                <a:cs typeface="Helvetica"/>
                <a:sym typeface="Helvetica"/>
              </a:defRPr>
            </a:pPr>
            <a:r>
              <a:t>The Traditional Box</a:t>
            </a:r>
          </a:p>
        </p:txBody>
      </p:sp>
      <p:sp>
        <p:nvSpPr>
          <p:cNvPr id="174" name="CONNECTICUT STATE GRANGE"/>
          <p:cNvSpPr txBox="1"/>
          <p:nvPr>
            <p:ph type="subTitle" sz="quarter" idx="1"/>
          </p:nvPr>
        </p:nvSpPr>
        <p:spPr>
          <a:xfrm>
            <a:off x="1206500" y="947774"/>
            <a:ext cx="21971000" cy="1905001"/>
          </a:xfrm>
          <a:prstGeom prst="rect">
            <a:avLst/>
          </a:prstGeom>
        </p:spPr>
        <p:txBody>
          <a:bodyPr/>
          <a:lstStyle>
            <a:lvl1pPr>
              <a:defRPr>
                <a:solidFill>
                  <a:srgbClr val="D783FF"/>
                </a:solidFill>
              </a:defRPr>
            </a:lvl1pPr>
          </a:lstStyle>
          <a:p>
            <a:pPr/>
            <a:r>
              <a:t>CONNECTICUT STATE GRANGE</a:t>
            </a:r>
          </a:p>
        </p:txBody>
      </p:sp>
      <p:pic>
        <p:nvPicPr>
          <p:cNvPr id="175" name="SingleColorGrangeLogo-Compound-White-2020.png" descr="SingleColorGrangeLogo-Compound-White-2020.png"/>
          <p:cNvPicPr>
            <a:picLocks noChangeAspect="1"/>
          </p:cNvPicPr>
          <p:nvPr/>
        </p:nvPicPr>
        <p:blipFill>
          <a:blip r:embed="rId3">
            <a:extLst/>
          </a:blip>
          <a:stretch>
            <a:fillRect/>
          </a:stretch>
        </p:blipFill>
        <p:spPr>
          <a:xfrm>
            <a:off x="17319564" y="2773878"/>
            <a:ext cx="6310681" cy="698933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VSH-Box-PowerpointSlides-02.jpg" descr="VSH-Box-PowerpointSlides-0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13" name="Align with your Grange’s mission: Ensure all creative ideas directly reflect your Grange's core values and goals.…"/>
          <p:cNvSpPr txBox="1"/>
          <p:nvPr>
            <p:ph type="body" sz="half" idx="1"/>
          </p:nvPr>
        </p:nvSpPr>
        <p:spPr>
          <a:xfrm>
            <a:off x="9996739" y="4218584"/>
            <a:ext cx="12961821" cy="8767504"/>
          </a:xfrm>
          <a:prstGeom prst="rect">
            <a:avLst/>
          </a:prstGeom>
        </p:spPr>
        <p:txBody>
          <a:bodyPr/>
          <a:lstStyle/>
          <a:p>
            <a:pPr>
              <a:lnSpc>
                <a:spcPct val="100000"/>
              </a:lnSpc>
              <a:defRPr sz="5000">
                <a:solidFill>
                  <a:srgbClr val="FFFFFF"/>
                </a:solidFill>
              </a:defRPr>
            </a:pPr>
            <a:r>
              <a:rPr b="1">
                <a:solidFill>
                  <a:srgbClr val="FF85FF"/>
                </a:solidFill>
              </a:rPr>
              <a:t>Align with your Grange’s mission:</a:t>
            </a:r>
            <a:br/>
            <a:r>
              <a:t>Ensure all creative ideas directly reflect your Grange's core values and goals. </a:t>
            </a:r>
          </a:p>
          <a:p>
            <a:pPr marL="635000" indent="-635000">
              <a:lnSpc>
                <a:spcPct val="100000"/>
              </a:lnSpc>
              <a:defRPr>
                <a:solidFill>
                  <a:srgbClr val="FFFFFF"/>
                </a:solidFill>
              </a:defRPr>
            </a:pPr>
            <a:r>
              <a:rPr b="1" sz="5000">
                <a:solidFill>
                  <a:srgbClr val="FF85FF"/>
                </a:solidFill>
              </a:rPr>
              <a:t>Target your local audience:</a:t>
            </a:r>
            <a:br>
              <a:rPr sz="5000"/>
            </a:br>
            <a:r>
              <a:rPr sz="5000"/>
              <a:t>Understand who you're trying to reach </a:t>
            </a:r>
            <a:br>
              <a:rPr sz="5000"/>
            </a:br>
            <a:r>
              <a:rPr sz="5000"/>
              <a:t>(ie: local organizations, Grange neighbors, students, etc.) and tailor Grange marketing accordingly.</a:t>
            </a:r>
            <a:r>
              <a:t> </a:t>
            </a:r>
          </a:p>
        </p:txBody>
      </p:sp>
      <p:sp>
        <p:nvSpPr>
          <p:cNvPr id="214" name="Before trying an “outside the box” marketing method, remember these points, then develop a marketing strategy:"/>
          <p:cNvSpPr txBox="1"/>
          <p:nvPr>
            <p:ph type="title"/>
          </p:nvPr>
        </p:nvSpPr>
        <p:spPr>
          <a:xfrm>
            <a:off x="8106188" y="502115"/>
            <a:ext cx="15014149" cy="2580080"/>
          </a:xfrm>
          <a:prstGeom prst="rect">
            <a:avLst/>
          </a:prstGeom>
        </p:spPr>
        <p:txBody>
          <a:bodyPr/>
          <a:lstStyle>
            <a:lvl1pPr defTabSz="1511770">
              <a:lnSpc>
                <a:spcPct val="100000"/>
              </a:lnSpc>
              <a:defRPr spc="-105" sz="5270">
                <a:solidFill>
                  <a:srgbClr val="D783FF"/>
                </a:solidFill>
              </a:defRPr>
            </a:lvl1pPr>
          </a:lstStyle>
          <a:p>
            <a:pPr/>
            <a:r>
              <a:t>Before trying an “outside the box” marketing method, remember these points, then develop a marketing strategy:</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6" name="VSH-Box-PowerpointSlides-02.jpg" descr="VSH-Box-PowerpointSlides-0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17" name="Storytelling is key: Use compelling narratives to connect with potential members and volunteers on an emotional level.  (i.e. community member whose home burned down and how the Grange helped, etc.)…"/>
          <p:cNvSpPr txBox="1"/>
          <p:nvPr>
            <p:ph type="body" sz="half" idx="1"/>
          </p:nvPr>
        </p:nvSpPr>
        <p:spPr>
          <a:xfrm>
            <a:off x="9996739" y="4218584"/>
            <a:ext cx="12961821" cy="8978920"/>
          </a:xfrm>
          <a:prstGeom prst="rect">
            <a:avLst/>
          </a:prstGeom>
        </p:spPr>
        <p:txBody>
          <a:bodyPr/>
          <a:lstStyle/>
          <a:p>
            <a:pPr>
              <a:lnSpc>
                <a:spcPct val="100000"/>
              </a:lnSpc>
              <a:defRPr sz="5000">
                <a:solidFill>
                  <a:srgbClr val="FFFFFF"/>
                </a:solidFill>
              </a:defRPr>
            </a:pPr>
            <a:r>
              <a:rPr b="1">
                <a:solidFill>
                  <a:srgbClr val="FF85FF"/>
                </a:solidFill>
              </a:rPr>
              <a:t>Storytelling is key:</a:t>
            </a:r>
            <a:br/>
            <a:r>
              <a:t>Use compelling narratives to connect with potential members and volunteers on an emotional level.  (i.e. community member whose home burned down and how the Grange helped, etc.) </a:t>
            </a:r>
          </a:p>
          <a:p>
            <a:pPr marL="635000" indent="-635000">
              <a:lnSpc>
                <a:spcPct val="100000"/>
              </a:lnSpc>
              <a:defRPr>
                <a:solidFill>
                  <a:srgbClr val="FFFFFF"/>
                </a:solidFill>
              </a:defRPr>
            </a:pPr>
            <a:r>
              <a:rPr b="1" sz="5000">
                <a:solidFill>
                  <a:srgbClr val="FF85FF"/>
                </a:solidFill>
              </a:rPr>
              <a:t>Be authentic:</a:t>
            </a:r>
            <a:br>
              <a:rPr b="1" sz="5000">
                <a:solidFill>
                  <a:srgbClr val="FF85FF"/>
                </a:solidFill>
              </a:rPr>
            </a:br>
            <a:r>
              <a:rPr sz="5000"/>
              <a:t>Be honest and genuine in messaging and interactions with your Grange’s audience.</a:t>
            </a:r>
            <a:r>
              <a:t> </a:t>
            </a:r>
          </a:p>
        </p:txBody>
      </p:sp>
      <p:sp>
        <p:nvSpPr>
          <p:cNvPr id="218" name="Before trying an “outside the box” marketing method, remember these points:"/>
          <p:cNvSpPr txBox="1"/>
          <p:nvPr>
            <p:ph type="title"/>
          </p:nvPr>
        </p:nvSpPr>
        <p:spPr>
          <a:xfrm>
            <a:off x="8178544" y="1039589"/>
            <a:ext cx="15014149" cy="2580080"/>
          </a:xfrm>
          <a:prstGeom prst="rect">
            <a:avLst/>
          </a:prstGeom>
        </p:spPr>
        <p:txBody>
          <a:bodyPr/>
          <a:lstStyle>
            <a:lvl1pPr defTabSz="1682453">
              <a:lnSpc>
                <a:spcPct val="100000"/>
              </a:lnSpc>
              <a:defRPr spc="-117" sz="5865">
                <a:solidFill>
                  <a:srgbClr val="D783FF"/>
                </a:solidFill>
              </a:defRPr>
            </a:lvl1pPr>
          </a:lstStyle>
          <a:p>
            <a:pPr/>
            <a:r>
              <a:t>Before trying an “outside the box” marketing method, remember these points: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VSH-Box-PowerpointSlides-02.jpg" descr="VSH-Box-PowerpointSlides-0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21" name="Measure your impact: Track the results of all Grange marketing campaigns to identify what works and what needs adjustment.…"/>
          <p:cNvSpPr txBox="1"/>
          <p:nvPr>
            <p:ph type="body" sz="half" idx="1"/>
          </p:nvPr>
        </p:nvSpPr>
        <p:spPr>
          <a:xfrm>
            <a:off x="9996739" y="4218584"/>
            <a:ext cx="12961821" cy="8978920"/>
          </a:xfrm>
          <a:prstGeom prst="rect">
            <a:avLst/>
          </a:prstGeom>
        </p:spPr>
        <p:txBody>
          <a:bodyPr/>
          <a:lstStyle/>
          <a:p>
            <a:pPr>
              <a:lnSpc>
                <a:spcPct val="100000"/>
              </a:lnSpc>
              <a:defRPr sz="5000">
                <a:solidFill>
                  <a:srgbClr val="FFFFFF"/>
                </a:solidFill>
              </a:defRPr>
            </a:pPr>
            <a:r>
              <a:rPr b="1">
                <a:solidFill>
                  <a:srgbClr val="FF85FF"/>
                </a:solidFill>
              </a:rPr>
              <a:t>Measure your impact:</a:t>
            </a:r>
            <a:br/>
            <a:r>
              <a:t>Track the results of all Grange marketing campaigns to identify what works and what needs adjustment.  </a:t>
            </a:r>
          </a:p>
          <a:p>
            <a:pPr marL="635000" indent="-635000">
              <a:lnSpc>
                <a:spcPct val="100000"/>
              </a:lnSpc>
              <a:defRPr>
                <a:solidFill>
                  <a:srgbClr val="FFFFFF"/>
                </a:solidFill>
              </a:defRPr>
            </a:pPr>
            <a:r>
              <a:rPr b="1" sz="5000">
                <a:solidFill>
                  <a:srgbClr val="FF85FF"/>
                </a:solidFill>
              </a:rPr>
              <a:t>Personalization:</a:t>
            </a:r>
            <a:br>
              <a:rPr b="1" sz="5000">
                <a:solidFill>
                  <a:srgbClr val="FF85FF"/>
                </a:solidFill>
              </a:rPr>
            </a:br>
            <a:r>
              <a:rPr sz="5000"/>
              <a:t>Experiment with personalized messaging to deliver relevant content and create a more impactful Grange experience.</a:t>
            </a:r>
          </a:p>
        </p:txBody>
      </p:sp>
      <p:sp>
        <p:nvSpPr>
          <p:cNvPr id="222" name="Before trying an “outside the box” marketing method, remember these points:"/>
          <p:cNvSpPr txBox="1"/>
          <p:nvPr>
            <p:ph type="title"/>
          </p:nvPr>
        </p:nvSpPr>
        <p:spPr>
          <a:xfrm>
            <a:off x="8178544" y="1039589"/>
            <a:ext cx="15014149" cy="2580080"/>
          </a:xfrm>
          <a:prstGeom prst="rect">
            <a:avLst/>
          </a:prstGeom>
        </p:spPr>
        <p:txBody>
          <a:bodyPr/>
          <a:lstStyle>
            <a:lvl1pPr defTabSz="1682453">
              <a:lnSpc>
                <a:spcPct val="100000"/>
              </a:lnSpc>
              <a:defRPr spc="-117" sz="5865">
                <a:solidFill>
                  <a:srgbClr val="D783FF"/>
                </a:solidFill>
              </a:defRPr>
            </a:lvl1pPr>
          </a:lstStyle>
          <a:p>
            <a:pPr/>
            <a:r>
              <a:t>Before trying an “outside the box” marketing method, remember these points: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VSH-Box-PowerpointSlides-01.jpg" descr="VSH-Box-PowerpointSlides-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25" name="Let’s take a look at a few of the numerous types of Experimental Marketing."/>
          <p:cNvSpPr txBox="1"/>
          <p:nvPr>
            <p:ph type="body" idx="21"/>
          </p:nvPr>
        </p:nvSpPr>
        <p:spPr>
          <a:xfrm>
            <a:off x="1508853" y="1567210"/>
            <a:ext cx="10187136" cy="7830261"/>
          </a:xfrm>
          <a:prstGeom prst="rect">
            <a:avLst/>
          </a:prstGeom>
          <a:extLst>
            <a:ext uri="{C572A759-6A51-4108-AA02-DFA0A04FC94B}">
              <ma14:wrappingTextBoxFlag xmlns:ma14="http://schemas.microsoft.com/office/mac/drawingml/2011/main" val="1"/>
            </a:ext>
          </a:extLst>
        </p:spPr>
        <p:txBody>
          <a:bodyPr/>
          <a:lstStyle>
            <a:lvl1pPr defTabSz="817244">
              <a:defRPr sz="9900">
                <a:solidFill>
                  <a:srgbClr val="D783FF"/>
                </a:solidFill>
              </a:defRPr>
            </a:lvl1pPr>
          </a:lstStyle>
          <a:p>
            <a:pPr/>
            <a:r>
              <a:t>Let’s take a look at a few of the numerous types of Experimental Marketing.</a:t>
            </a:r>
          </a:p>
        </p:txBody>
      </p:sp>
      <p:pic>
        <p:nvPicPr>
          <p:cNvPr id="226" name="SingleColorGrangeLogo-Compound-White-2020.png" descr="SingleColorGrangeLogo-Compound-White-2020.png"/>
          <p:cNvPicPr>
            <a:picLocks noChangeAspect="1"/>
          </p:cNvPicPr>
          <p:nvPr/>
        </p:nvPicPr>
        <p:blipFill>
          <a:blip r:embed="rId3">
            <a:extLst/>
          </a:blip>
          <a:stretch>
            <a:fillRect/>
          </a:stretch>
        </p:blipFill>
        <p:spPr>
          <a:xfrm>
            <a:off x="17319564" y="2773878"/>
            <a:ext cx="6310681" cy="6989336"/>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29" name="Types of Experimental Marketing"/>
          <p:cNvSpPr txBox="1"/>
          <p:nvPr>
            <p:ph type="title"/>
          </p:nvPr>
        </p:nvSpPr>
        <p:spPr>
          <a:xfrm>
            <a:off x="1206500" y="970965"/>
            <a:ext cx="21971000" cy="2361781"/>
          </a:xfrm>
          <a:prstGeom prst="rect">
            <a:avLst/>
          </a:prstGeom>
        </p:spPr>
        <p:txBody>
          <a:bodyPr/>
          <a:lstStyle/>
          <a:p>
            <a:pPr defTabSz="2121354">
              <a:lnSpc>
                <a:spcPct val="100000"/>
              </a:lnSpc>
              <a:defRPr spc="-147" sz="7394">
                <a:solidFill>
                  <a:srgbClr val="D783FF"/>
                </a:solidFill>
              </a:defRPr>
            </a:pPr>
            <a:r>
              <a:t>Types of</a:t>
            </a:r>
            <a:br/>
            <a:r>
              <a:t>Experimental Marketing</a:t>
            </a:r>
          </a:p>
        </p:txBody>
      </p:sp>
      <p:sp>
        <p:nvSpPr>
          <p:cNvPr id="230" name="Experiential Marketing:"/>
          <p:cNvSpPr txBox="1"/>
          <p:nvPr>
            <p:ph type="body" idx="21"/>
          </p:nvPr>
        </p:nvSpPr>
        <p:spPr>
          <a:xfrm>
            <a:off x="1206500" y="3902596"/>
            <a:ext cx="21971000" cy="93477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r>
              <a:t>Experiential Marketing:</a:t>
            </a:r>
          </a:p>
        </p:txBody>
      </p:sp>
      <p:sp>
        <p:nvSpPr>
          <p:cNvPr id="231" name="Experiential marketing is the process of creating an experience for a Grange’s audience rather than approaching them through traditional marketing methods.…"/>
          <p:cNvSpPr txBox="1"/>
          <p:nvPr>
            <p:ph type="body" sz="half" idx="1"/>
          </p:nvPr>
        </p:nvSpPr>
        <p:spPr>
          <a:xfrm>
            <a:off x="1278856" y="5667962"/>
            <a:ext cx="13919833" cy="7459176"/>
          </a:xfrm>
          <a:prstGeom prst="rect">
            <a:avLst/>
          </a:prstGeom>
        </p:spPr>
        <p:txBody>
          <a:bodyPr/>
          <a:lstStyle/>
          <a:p>
            <a:pPr marL="579119" indent="-579119" defTabSz="2316421">
              <a:lnSpc>
                <a:spcPct val="100000"/>
              </a:lnSpc>
              <a:spcBef>
                <a:spcPts val="4200"/>
              </a:spcBef>
              <a:defRPr sz="4560">
                <a:solidFill>
                  <a:srgbClr val="FFFFFF"/>
                </a:solidFill>
              </a:defRPr>
            </a:pPr>
            <a:r>
              <a:t>Experiential marketing is the process of creating an experience for a Grange’s audience rather than approaching them through traditional marketing methods.</a:t>
            </a:r>
          </a:p>
          <a:p>
            <a:pPr marL="579119" indent="-579119" defTabSz="2316421">
              <a:lnSpc>
                <a:spcPct val="100000"/>
              </a:lnSpc>
              <a:spcBef>
                <a:spcPts val="4200"/>
              </a:spcBef>
              <a:defRPr sz="4560">
                <a:solidFill>
                  <a:srgbClr val="FFFFFF"/>
                </a:solidFill>
              </a:defRPr>
            </a:pPr>
            <a:r>
              <a:t>Experiential marketing should be memorable.</a:t>
            </a:r>
          </a:p>
          <a:p>
            <a:pPr marL="579119" indent="-579119" defTabSz="2316421">
              <a:lnSpc>
                <a:spcPct val="100000"/>
              </a:lnSpc>
              <a:spcBef>
                <a:spcPts val="4200"/>
              </a:spcBef>
              <a:defRPr sz="4560">
                <a:solidFill>
                  <a:srgbClr val="FFFFFF"/>
                </a:solidFill>
              </a:defRPr>
            </a:pPr>
            <a:r>
              <a:t>Creating a fun and unique experience is one of the best ways to connect with people to ensure they want to learn more about the Grange and what it offers.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34" name="Types of Experimental Marketing"/>
          <p:cNvSpPr txBox="1"/>
          <p:nvPr>
            <p:ph type="title"/>
          </p:nvPr>
        </p:nvSpPr>
        <p:spPr>
          <a:xfrm>
            <a:off x="1206500" y="970965"/>
            <a:ext cx="21971000" cy="2361781"/>
          </a:xfrm>
          <a:prstGeom prst="rect">
            <a:avLst/>
          </a:prstGeom>
        </p:spPr>
        <p:txBody>
          <a:bodyPr/>
          <a:lstStyle/>
          <a:p>
            <a:pPr defTabSz="2121354">
              <a:lnSpc>
                <a:spcPct val="100000"/>
              </a:lnSpc>
              <a:defRPr spc="-147" sz="7394">
                <a:solidFill>
                  <a:srgbClr val="D783FF"/>
                </a:solidFill>
              </a:defRPr>
            </a:pPr>
            <a:r>
              <a:t>Types of</a:t>
            </a:r>
            <a:br/>
            <a:r>
              <a:t>Experimental Marketing</a:t>
            </a:r>
          </a:p>
        </p:txBody>
      </p:sp>
      <p:sp>
        <p:nvSpPr>
          <p:cNvPr id="235" name="Experiential Marketing Ideas:"/>
          <p:cNvSpPr txBox="1"/>
          <p:nvPr>
            <p:ph type="body" idx="21"/>
          </p:nvPr>
        </p:nvSpPr>
        <p:spPr>
          <a:xfrm>
            <a:off x="1206500" y="3902596"/>
            <a:ext cx="21971000" cy="93477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r>
              <a:t>Experiential Marketing Ideas:</a:t>
            </a:r>
          </a:p>
        </p:txBody>
      </p:sp>
      <p:sp>
        <p:nvSpPr>
          <p:cNvPr id="236" name="Sensory experiences: Host a &quot;blind taste test&quot; to raise awareness about food insecurity, or a &quot;silent room&quot; to highlight the challenges of hearing loss.…"/>
          <p:cNvSpPr txBox="1"/>
          <p:nvPr>
            <p:ph type="body" sz="half" idx="1"/>
          </p:nvPr>
        </p:nvSpPr>
        <p:spPr>
          <a:xfrm>
            <a:off x="1278856" y="5667962"/>
            <a:ext cx="13919833" cy="7459176"/>
          </a:xfrm>
          <a:prstGeom prst="rect">
            <a:avLst/>
          </a:prstGeom>
        </p:spPr>
        <p:txBody>
          <a:bodyPr/>
          <a:lstStyle/>
          <a:p>
            <a:pPr marL="524255" indent="-524255" defTabSz="2096971">
              <a:lnSpc>
                <a:spcPct val="100000"/>
              </a:lnSpc>
              <a:spcBef>
                <a:spcPts val="3800"/>
              </a:spcBef>
              <a:defRPr sz="4128">
                <a:solidFill>
                  <a:srgbClr val="FFFFFF"/>
                </a:solidFill>
              </a:defRPr>
            </a:pPr>
            <a:r>
              <a:rPr b="1">
                <a:solidFill>
                  <a:srgbClr val="FF85FF"/>
                </a:solidFill>
              </a:rPr>
              <a:t>Sensory experiences: </a:t>
            </a:r>
            <a:r>
              <a:t>Host a "blind taste test" to raise awareness about food insecurity, or a "silent room" to highlight the challenges of hearing loss.</a:t>
            </a:r>
          </a:p>
          <a:p>
            <a:pPr marL="524255" indent="-524255" defTabSz="2096971">
              <a:lnSpc>
                <a:spcPct val="100000"/>
              </a:lnSpc>
              <a:spcBef>
                <a:spcPts val="3800"/>
              </a:spcBef>
              <a:defRPr sz="4128">
                <a:solidFill>
                  <a:srgbClr val="FFFFFF"/>
                </a:solidFill>
              </a:defRPr>
            </a:pPr>
            <a:r>
              <a:rPr b="1">
                <a:solidFill>
                  <a:srgbClr val="FF85FF"/>
                </a:solidFill>
              </a:rPr>
              <a:t>Interactive installations: </a:t>
            </a:r>
            <a:r>
              <a:t>Create a temporary art installation that directly relates to your Grange, allowing people to interact with it and learn about your mission.</a:t>
            </a:r>
          </a:p>
          <a:p>
            <a:pPr marL="524255" indent="-524255" defTabSz="2096971">
              <a:lnSpc>
                <a:spcPct val="100000"/>
              </a:lnSpc>
              <a:spcBef>
                <a:spcPts val="3800"/>
              </a:spcBef>
              <a:defRPr sz="4128">
                <a:solidFill>
                  <a:srgbClr val="FFFFFF"/>
                </a:solidFill>
              </a:defRPr>
            </a:pPr>
            <a:r>
              <a:rPr b="1">
                <a:solidFill>
                  <a:srgbClr val="FF85FF"/>
                </a:solidFill>
              </a:rPr>
              <a:t>Community challenges: </a:t>
            </a:r>
            <a:r>
              <a:t>Organize a "walk a mile in their shoes" event where participants experience a day in the life of someone facing the local issues your Grange addresses.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39" name="Types of Experimental Marketing"/>
          <p:cNvSpPr txBox="1"/>
          <p:nvPr>
            <p:ph type="title"/>
          </p:nvPr>
        </p:nvSpPr>
        <p:spPr>
          <a:xfrm>
            <a:off x="1206500" y="970965"/>
            <a:ext cx="21971000" cy="2361781"/>
          </a:xfrm>
          <a:prstGeom prst="rect">
            <a:avLst/>
          </a:prstGeom>
        </p:spPr>
        <p:txBody>
          <a:bodyPr/>
          <a:lstStyle/>
          <a:p>
            <a:pPr defTabSz="2121354">
              <a:lnSpc>
                <a:spcPct val="100000"/>
              </a:lnSpc>
              <a:defRPr spc="-147" sz="7394">
                <a:solidFill>
                  <a:srgbClr val="D783FF"/>
                </a:solidFill>
              </a:defRPr>
            </a:pPr>
            <a:r>
              <a:t>Types of</a:t>
            </a:r>
            <a:br/>
            <a:r>
              <a:t>Experimental Marketing</a:t>
            </a:r>
          </a:p>
        </p:txBody>
      </p:sp>
      <p:sp>
        <p:nvSpPr>
          <p:cNvPr id="240" name="Fundraising Innovations:"/>
          <p:cNvSpPr txBox="1"/>
          <p:nvPr>
            <p:ph type="body" idx="21"/>
          </p:nvPr>
        </p:nvSpPr>
        <p:spPr>
          <a:xfrm>
            <a:off x="1206500" y="3902596"/>
            <a:ext cx="21971000" cy="93477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r>
              <a:t>Fundraising Innovations:</a:t>
            </a:r>
          </a:p>
        </p:txBody>
      </p:sp>
      <p:sp>
        <p:nvSpPr>
          <p:cNvPr id="241" name="Are Granges making the most of the latest trends in fundraising?…"/>
          <p:cNvSpPr txBox="1"/>
          <p:nvPr>
            <p:ph type="body" sz="half" idx="1"/>
          </p:nvPr>
        </p:nvSpPr>
        <p:spPr>
          <a:xfrm>
            <a:off x="1278856" y="5667962"/>
            <a:ext cx="13919833" cy="7459176"/>
          </a:xfrm>
          <a:prstGeom prst="rect">
            <a:avLst/>
          </a:prstGeom>
        </p:spPr>
        <p:txBody>
          <a:bodyPr/>
          <a:lstStyle/>
          <a:p>
            <a:pPr marL="536447" indent="-536447" defTabSz="2145738">
              <a:lnSpc>
                <a:spcPct val="100000"/>
              </a:lnSpc>
              <a:spcBef>
                <a:spcPts val="3900"/>
              </a:spcBef>
              <a:defRPr sz="4224">
                <a:solidFill>
                  <a:srgbClr val="FFFFFF"/>
                </a:solidFill>
              </a:defRPr>
            </a:pPr>
            <a:r>
              <a:t>Are Granges making the most of the latest trends in fundraising?</a:t>
            </a:r>
          </a:p>
          <a:p>
            <a:pPr marL="536447" indent="-536447" defTabSz="2145738">
              <a:lnSpc>
                <a:spcPct val="100000"/>
              </a:lnSpc>
              <a:spcBef>
                <a:spcPts val="3900"/>
              </a:spcBef>
              <a:defRPr sz="4224">
                <a:solidFill>
                  <a:srgbClr val="FFFFFF"/>
                </a:solidFill>
              </a:defRPr>
            </a:pPr>
            <a:r>
              <a:t>First, there was fundraising by direct mail. Then, there was fundraising by website. Now, there’s a third shift in fundraising — social fundraising.</a:t>
            </a:r>
          </a:p>
          <a:p>
            <a:pPr marL="536447" indent="-536447" defTabSz="2145738">
              <a:lnSpc>
                <a:spcPct val="100000"/>
              </a:lnSpc>
              <a:spcBef>
                <a:spcPts val="3900"/>
              </a:spcBef>
              <a:defRPr sz="4224">
                <a:solidFill>
                  <a:srgbClr val="FFFFFF"/>
                </a:solidFill>
              </a:defRPr>
            </a:pPr>
            <a:r>
              <a:t>Social fundraising refers to fundraising campaigns on social media networks. Currently, three social networks have built-in fundraising capabilities: TikTok, Facebook, and Instagram, the latter two owned by parent company Meta.</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3"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44" name="Types of Experimental Marketing"/>
          <p:cNvSpPr txBox="1"/>
          <p:nvPr>
            <p:ph type="title"/>
          </p:nvPr>
        </p:nvSpPr>
        <p:spPr>
          <a:xfrm>
            <a:off x="1206500" y="970965"/>
            <a:ext cx="21971000" cy="2361781"/>
          </a:xfrm>
          <a:prstGeom prst="rect">
            <a:avLst/>
          </a:prstGeom>
        </p:spPr>
        <p:txBody>
          <a:bodyPr/>
          <a:lstStyle/>
          <a:p>
            <a:pPr defTabSz="2121354">
              <a:lnSpc>
                <a:spcPct val="100000"/>
              </a:lnSpc>
              <a:defRPr spc="-147" sz="7394">
                <a:solidFill>
                  <a:srgbClr val="D783FF"/>
                </a:solidFill>
              </a:defRPr>
            </a:pPr>
            <a:r>
              <a:t>Types of</a:t>
            </a:r>
            <a:br/>
            <a:r>
              <a:t>Experimental Marketing</a:t>
            </a:r>
          </a:p>
        </p:txBody>
      </p:sp>
      <p:sp>
        <p:nvSpPr>
          <p:cNvPr id="245" name="Fundraising Innovations Ideas:"/>
          <p:cNvSpPr txBox="1"/>
          <p:nvPr>
            <p:ph type="body" idx="21"/>
          </p:nvPr>
        </p:nvSpPr>
        <p:spPr>
          <a:xfrm>
            <a:off x="1206500" y="3721706"/>
            <a:ext cx="21971000" cy="93477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r>
              <a:t>Fundraising Innovations Ideas:</a:t>
            </a:r>
          </a:p>
        </p:txBody>
      </p:sp>
      <p:sp>
        <p:nvSpPr>
          <p:cNvPr id="246" name="Donation-based games: Develop a simple online game where users can &quot;donate&quot; virtual currency to progress through levels, with real-world donations tied to gameplay.…"/>
          <p:cNvSpPr txBox="1"/>
          <p:nvPr>
            <p:ph type="body" sz="half" idx="1"/>
          </p:nvPr>
        </p:nvSpPr>
        <p:spPr>
          <a:xfrm>
            <a:off x="1242678" y="5045445"/>
            <a:ext cx="14500165" cy="7857064"/>
          </a:xfrm>
          <a:prstGeom prst="rect">
            <a:avLst/>
          </a:prstGeom>
        </p:spPr>
        <p:txBody>
          <a:bodyPr/>
          <a:lstStyle/>
          <a:p>
            <a:pPr marL="512063" indent="-512063" defTabSz="2048204">
              <a:lnSpc>
                <a:spcPct val="100000"/>
              </a:lnSpc>
              <a:spcBef>
                <a:spcPts val="3700"/>
              </a:spcBef>
              <a:defRPr sz="4032">
                <a:solidFill>
                  <a:srgbClr val="FFFFFF"/>
                </a:solidFill>
              </a:defRPr>
            </a:pPr>
            <a:r>
              <a:rPr b="1">
                <a:solidFill>
                  <a:srgbClr val="FF85FF"/>
                </a:solidFill>
              </a:rPr>
              <a:t>Donation-based games: </a:t>
            </a:r>
            <a:r>
              <a:t>Develop a simple online game where users can "donate" virtual currency to progress through levels, with real-world donations tied to gameplay.</a:t>
            </a:r>
          </a:p>
          <a:p>
            <a:pPr marL="512063" indent="-512063" defTabSz="2048204">
              <a:lnSpc>
                <a:spcPct val="100000"/>
              </a:lnSpc>
              <a:spcBef>
                <a:spcPts val="3700"/>
              </a:spcBef>
              <a:defRPr sz="4032">
                <a:solidFill>
                  <a:srgbClr val="FFFFFF"/>
                </a:solidFill>
              </a:defRPr>
            </a:pPr>
            <a:r>
              <a:rPr b="1">
                <a:solidFill>
                  <a:srgbClr val="FF85FF"/>
                </a:solidFill>
              </a:rPr>
              <a:t>Skill-based volunteering: </a:t>
            </a:r>
            <a:r>
              <a:t>Allow people to donate their professional skills to your Grange, like graphic design or marketing expertise, instead of a donation. Use Social Media as a means to solicit help by listing the services your Grange needs.</a:t>
            </a:r>
          </a:p>
          <a:p>
            <a:pPr marL="512063" indent="-512063" defTabSz="2048204">
              <a:lnSpc>
                <a:spcPct val="100000"/>
              </a:lnSpc>
              <a:spcBef>
                <a:spcPts val="3700"/>
              </a:spcBef>
              <a:defRPr sz="4032">
                <a:solidFill>
                  <a:srgbClr val="FFFFFF"/>
                </a:solidFill>
              </a:defRPr>
            </a:pPr>
            <a:r>
              <a:rPr b="1">
                <a:solidFill>
                  <a:srgbClr val="FF85FF"/>
                </a:solidFill>
              </a:rPr>
              <a:t>"Pay it forward" campaign: </a:t>
            </a:r>
            <a:r>
              <a:t>Partner with a local business then encourage customers to add a small donation to their bill to support your Grange.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49" name="Types of Experimental Marketing"/>
          <p:cNvSpPr txBox="1"/>
          <p:nvPr>
            <p:ph type="title"/>
          </p:nvPr>
        </p:nvSpPr>
        <p:spPr>
          <a:xfrm>
            <a:off x="1206500" y="970965"/>
            <a:ext cx="21971000" cy="2361781"/>
          </a:xfrm>
          <a:prstGeom prst="rect">
            <a:avLst/>
          </a:prstGeom>
        </p:spPr>
        <p:txBody>
          <a:bodyPr/>
          <a:lstStyle/>
          <a:p>
            <a:pPr defTabSz="2121354">
              <a:lnSpc>
                <a:spcPct val="100000"/>
              </a:lnSpc>
              <a:defRPr spc="-147" sz="7394">
                <a:solidFill>
                  <a:srgbClr val="D783FF"/>
                </a:solidFill>
              </a:defRPr>
            </a:pPr>
            <a:r>
              <a:t>Types of</a:t>
            </a:r>
            <a:br/>
            <a:r>
              <a:t>Experimental Marketing</a:t>
            </a:r>
          </a:p>
        </p:txBody>
      </p:sp>
      <p:sp>
        <p:nvSpPr>
          <p:cNvPr id="250" name="Social Media Campaigns:"/>
          <p:cNvSpPr txBox="1"/>
          <p:nvPr>
            <p:ph type="body" idx="21"/>
          </p:nvPr>
        </p:nvSpPr>
        <p:spPr>
          <a:xfrm>
            <a:off x="1206500" y="3902596"/>
            <a:ext cx="21971000" cy="93477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r>
              <a:t>Social Media Campaigns:</a:t>
            </a:r>
          </a:p>
        </p:txBody>
      </p:sp>
      <p:sp>
        <p:nvSpPr>
          <p:cNvPr id="251" name="A &quot;social media campaign&quot; in marketing refers to a coordinated effort to use one or more social media platforms to promote a brand, product, or service, aiming to achieve a specific marketing goal through strategic content, engagement tactics, and tracki"/>
          <p:cNvSpPr txBox="1"/>
          <p:nvPr>
            <p:ph type="body" sz="half" idx="1"/>
          </p:nvPr>
        </p:nvSpPr>
        <p:spPr>
          <a:xfrm>
            <a:off x="1278856" y="5667962"/>
            <a:ext cx="13919833" cy="7459176"/>
          </a:xfrm>
          <a:prstGeom prst="rect">
            <a:avLst/>
          </a:prstGeom>
        </p:spPr>
        <p:txBody>
          <a:bodyPr/>
          <a:lstStyle>
            <a:lvl1pPr>
              <a:lnSpc>
                <a:spcPct val="100000"/>
              </a:lnSpc>
              <a:defRPr>
                <a:solidFill>
                  <a:srgbClr val="FFFFFF"/>
                </a:solidFill>
              </a:defRPr>
            </a:lvl1pPr>
          </a:lstStyle>
          <a:p>
            <a:pPr/>
            <a:r>
              <a:t>A "social media campaign" in marketing refers to a coordinated effort to use one or more social media platforms to promote a brand, product, or service, aiming to achieve a specific marketing goal through strategic content, engagement tactics, and tracking of results over a set period of time; essentially, it's a planned series of posts and interactions designed to influence audience perception and behavior on social media platforms.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3"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54" name="Types of Experimental Marketing"/>
          <p:cNvSpPr txBox="1"/>
          <p:nvPr>
            <p:ph type="title"/>
          </p:nvPr>
        </p:nvSpPr>
        <p:spPr>
          <a:xfrm>
            <a:off x="1206500" y="970965"/>
            <a:ext cx="21971000" cy="2361781"/>
          </a:xfrm>
          <a:prstGeom prst="rect">
            <a:avLst/>
          </a:prstGeom>
        </p:spPr>
        <p:txBody>
          <a:bodyPr/>
          <a:lstStyle/>
          <a:p>
            <a:pPr defTabSz="2121354">
              <a:lnSpc>
                <a:spcPct val="100000"/>
              </a:lnSpc>
              <a:defRPr spc="-147" sz="7394">
                <a:solidFill>
                  <a:srgbClr val="D783FF"/>
                </a:solidFill>
              </a:defRPr>
            </a:pPr>
            <a:r>
              <a:t>Types of</a:t>
            </a:r>
            <a:br/>
            <a:r>
              <a:t>Experimental Marketing</a:t>
            </a:r>
          </a:p>
        </p:txBody>
      </p:sp>
      <p:sp>
        <p:nvSpPr>
          <p:cNvPr id="255" name="Social Media Campaigns:"/>
          <p:cNvSpPr txBox="1"/>
          <p:nvPr>
            <p:ph type="body" idx="21"/>
          </p:nvPr>
        </p:nvSpPr>
        <p:spPr>
          <a:xfrm>
            <a:off x="1206500" y="3902596"/>
            <a:ext cx="21971000" cy="93477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r>
              <a:t>Social Media Campaigns:</a:t>
            </a:r>
          </a:p>
        </p:txBody>
      </p:sp>
      <p:sp>
        <p:nvSpPr>
          <p:cNvPr id="256" name="Purpose: To increase Grange awareness, drive traffic, generate membership leads, boost donations, or foster community engagement.…"/>
          <p:cNvSpPr txBox="1"/>
          <p:nvPr>
            <p:ph type="body" sz="half" idx="1"/>
          </p:nvPr>
        </p:nvSpPr>
        <p:spPr>
          <a:xfrm>
            <a:off x="1278856" y="5667962"/>
            <a:ext cx="13919833" cy="7459176"/>
          </a:xfrm>
          <a:prstGeom prst="rect">
            <a:avLst/>
          </a:prstGeom>
        </p:spPr>
        <p:txBody>
          <a:bodyPr/>
          <a:lstStyle/>
          <a:p>
            <a:pPr>
              <a:lnSpc>
                <a:spcPct val="100000"/>
              </a:lnSpc>
              <a:defRPr>
                <a:solidFill>
                  <a:srgbClr val="FFFFFF"/>
                </a:solidFill>
              </a:defRPr>
            </a:pPr>
            <a:r>
              <a:rPr b="1">
                <a:solidFill>
                  <a:srgbClr val="FF85FF"/>
                </a:solidFill>
              </a:rPr>
              <a:t>Purpose:</a:t>
            </a:r>
            <a:r>
              <a:t> To increase Grange awareness, drive traffic, generate membership leads, boost donations, or foster community engagement.</a:t>
            </a:r>
          </a:p>
          <a:p>
            <a:pPr>
              <a:lnSpc>
                <a:spcPct val="100000"/>
              </a:lnSpc>
              <a:defRPr>
                <a:solidFill>
                  <a:srgbClr val="FFFFFF"/>
                </a:solidFill>
              </a:defRPr>
            </a:pPr>
            <a:r>
              <a:rPr b="1">
                <a:solidFill>
                  <a:srgbClr val="FF85FF"/>
                </a:solidFill>
              </a:rPr>
              <a:t>There are five stages for social media campaigns:</a:t>
            </a:r>
            <a:r>
              <a:t> Awareness, Interest, Engagement, Action, and Advocacy. Social platforms provide more opportunities for interaction.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8" name="As a Grange organization, you’re on a mission, but with a tight budget. You have dreams and goals to accomplish and further your causes, but sadly, it all comes with a price tag.…"/>
          <p:cNvSpPr txBox="1"/>
          <p:nvPr>
            <p:ph type="body" idx="1"/>
          </p:nvPr>
        </p:nvSpPr>
        <p:spPr>
          <a:xfrm>
            <a:off x="1224589" y="801676"/>
            <a:ext cx="14980018" cy="12112648"/>
          </a:xfrm>
          <a:prstGeom prst="rect">
            <a:avLst/>
          </a:prstGeom>
        </p:spPr>
        <p:txBody>
          <a:bodyPr/>
          <a:lstStyle/>
          <a:p>
            <a:pPr marL="0" indent="0" defTabSz="2413955">
              <a:lnSpc>
                <a:spcPct val="100000"/>
              </a:lnSpc>
              <a:spcBef>
                <a:spcPts val="4400"/>
              </a:spcBef>
              <a:buSzTx/>
              <a:buNone/>
              <a:defRPr b="1" sz="5247">
                <a:solidFill>
                  <a:srgbClr val="FF85FF"/>
                </a:solidFill>
              </a:defRPr>
            </a:pPr>
            <a:r>
              <a:t>As a Grange organization, you’re on a mission, but with a tight budget. You have dreams and goals to accomplish and further your causes, but sadly, it all comes with a price tag. </a:t>
            </a:r>
          </a:p>
          <a:p>
            <a:pPr marL="0" indent="0" defTabSz="2413955">
              <a:lnSpc>
                <a:spcPct val="100000"/>
              </a:lnSpc>
              <a:spcBef>
                <a:spcPts val="4400"/>
              </a:spcBef>
              <a:buSzTx/>
              <a:buNone/>
              <a:defRPr b="1" sz="5247">
                <a:solidFill>
                  <a:srgbClr val="FF85FF"/>
                </a:solidFill>
              </a:defRPr>
            </a:pPr>
            <a:r>
              <a:t>Marketing strategies can be difficult when your first priority goes toward keeping your Grange alive, or maintaining your Grange Hall. </a:t>
            </a:r>
          </a:p>
          <a:p>
            <a:pPr marL="0" indent="0" defTabSz="2413955">
              <a:lnSpc>
                <a:spcPct val="100000"/>
              </a:lnSpc>
              <a:spcBef>
                <a:spcPts val="4400"/>
              </a:spcBef>
              <a:buSzTx/>
              <a:buNone/>
              <a:defRPr b="1" sz="5247">
                <a:solidFill>
                  <a:srgbClr val="FF85FF"/>
                </a:solidFill>
              </a:defRPr>
            </a:pPr>
            <a:r>
              <a:t>Marketing your Grange offers an invaluable tool in generating awareness, increasing membership, and raising donations. So, what to do? That’s where experimental marketing, or “Thinking Outside The Box” comes in.</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59" name="Types of Experimental Marketing"/>
          <p:cNvSpPr txBox="1"/>
          <p:nvPr>
            <p:ph type="title"/>
          </p:nvPr>
        </p:nvSpPr>
        <p:spPr>
          <a:xfrm>
            <a:off x="1206500" y="970965"/>
            <a:ext cx="21971000" cy="2361781"/>
          </a:xfrm>
          <a:prstGeom prst="rect">
            <a:avLst/>
          </a:prstGeom>
        </p:spPr>
        <p:txBody>
          <a:bodyPr/>
          <a:lstStyle/>
          <a:p>
            <a:pPr defTabSz="2121354">
              <a:lnSpc>
                <a:spcPct val="100000"/>
              </a:lnSpc>
              <a:defRPr spc="-147" sz="7394">
                <a:solidFill>
                  <a:srgbClr val="D783FF"/>
                </a:solidFill>
              </a:defRPr>
            </a:pPr>
            <a:r>
              <a:t>Types of</a:t>
            </a:r>
            <a:br/>
            <a:r>
              <a:t>Experimental Marketing</a:t>
            </a:r>
          </a:p>
        </p:txBody>
      </p:sp>
      <p:sp>
        <p:nvSpPr>
          <p:cNvPr id="260" name="Social Media Campaign Ideas:"/>
          <p:cNvSpPr txBox="1"/>
          <p:nvPr>
            <p:ph type="body" idx="21"/>
          </p:nvPr>
        </p:nvSpPr>
        <p:spPr>
          <a:xfrm>
            <a:off x="1206500" y="3721706"/>
            <a:ext cx="21971000" cy="93477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r>
              <a:t>Social Media Campaign Ideas:</a:t>
            </a:r>
          </a:p>
        </p:txBody>
      </p:sp>
      <p:sp>
        <p:nvSpPr>
          <p:cNvPr id="261" name="Hashtag challenges: Encourage users to share photos or videos doing a specific action related to your Grange’s cause, using a dedicated hashtag. (i.e.: #GrangeStrong)…"/>
          <p:cNvSpPr txBox="1"/>
          <p:nvPr>
            <p:ph type="body" sz="half" idx="1"/>
          </p:nvPr>
        </p:nvSpPr>
        <p:spPr>
          <a:xfrm>
            <a:off x="1242678" y="5045445"/>
            <a:ext cx="14500165" cy="7857064"/>
          </a:xfrm>
          <a:prstGeom prst="rect">
            <a:avLst/>
          </a:prstGeom>
        </p:spPr>
        <p:txBody>
          <a:bodyPr/>
          <a:lstStyle/>
          <a:p>
            <a:pPr marL="560831" indent="-560831" defTabSz="2243271">
              <a:lnSpc>
                <a:spcPct val="100000"/>
              </a:lnSpc>
              <a:spcBef>
                <a:spcPts val="4100"/>
              </a:spcBef>
              <a:defRPr sz="4416">
                <a:solidFill>
                  <a:srgbClr val="FFFFFF"/>
                </a:solidFill>
              </a:defRPr>
            </a:pPr>
            <a:r>
              <a:rPr b="1">
                <a:solidFill>
                  <a:srgbClr val="FF85FF"/>
                </a:solidFill>
              </a:rPr>
              <a:t>Hashtag challenges: </a:t>
            </a:r>
            <a:r>
              <a:t>Encourage users to share photos or videos doing a specific action related to your Grange’s cause, using a dedicated hashtag. (i.e.: #GrangeStrong)</a:t>
            </a:r>
          </a:p>
          <a:p>
            <a:pPr marL="560831" indent="-560831" defTabSz="2243271">
              <a:lnSpc>
                <a:spcPct val="100000"/>
              </a:lnSpc>
              <a:spcBef>
                <a:spcPts val="4100"/>
              </a:spcBef>
              <a:defRPr sz="4416">
                <a:solidFill>
                  <a:srgbClr val="FFFFFF"/>
                </a:solidFill>
              </a:defRPr>
            </a:pPr>
            <a:r>
              <a:rPr b="1">
                <a:solidFill>
                  <a:srgbClr val="FF85FF"/>
                </a:solidFill>
              </a:rPr>
              <a:t>Live Q&amp;A: </a:t>
            </a:r>
            <a:r>
              <a:t>Host an Instagram or Facebook live where people can ask questions directly of officers about Grange activities, events and mission.</a:t>
            </a:r>
          </a:p>
          <a:p>
            <a:pPr marL="560831" indent="-560831" defTabSz="2243271">
              <a:lnSpc>
                <a:spcPct val="100000"/>
              </a:lnSpc>
              <a:spcBef>
                <a:spcPts val="4100"/>
              </a:spcBef>
              <a:defRPr sz="4416">
                <a:solidFill>
                  <a:srgbClr val="FFFFFF"/>
                </a:solidFill>
              </a:defRPr>
            </a:pPr>
            <a:r>
              <a:rPr b="1">
                <a:solidFill>
                  <a:srgbClr val="FF85FF"/>
                </a:solidFill>
              </a:rPr>
              <a:t>Social media "takeover": </a:t>
            </a:r>
            <a:r>
              <a:t>Partner with an influencer to take over your Grange social media for a day, sharing their perspectives. </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64" name="Types of Experimental Marketing"/>
          <p:cNvSpPr txBox="1"/>
          <p:nvPr>
            <p:ph type="title"/>
          </p:nvPr>
        </p:nvSpPr>
        <p:spPr>
          <a:xfrm>
            <a:off x="1206500" y="970965"/>
            <a:ext cx="21971000" cy="2361781"/>
          </a:xfrm>
          <a:prstGeom prst="rect">
            <a:avLst/>
          </a:prstGeom>
        </p:spPr>
        <p:txBody>
          <a:bodyPr/>
          <a:lstStyle/>
          <a:p>
            <a:pPr defTabSz="2121354">
              <a:lnSpc>
                <a:spcPct val="100000"/>
              </a:lnSpc>
              <a:defRPr spc="-147" sz="7394">
                <a:solidFill>
                  <a:srgbClr val="D783FF"/>
                </a:solidFill>
              </a:defRPr>
            </a:pPr>
            <a:r>
              <a:t>Types of</a:t>
            </a:r>
            <a:br/>
            <a:r>
              <a:t>Experimental Marketing</a:t>
            </a:r>
          </a:p>
        </p:txBody>
      </p:sp>
      <p:sp>
        <p:nvSpPr>
          <p:cNvPr id="265" name="Community Partnerships:"/>
          <p:cNvSpPr txBox="1"/>
          <p:nvPr>
            <p:ph type="body" idx="21"/>
          </p:nvPr>
        </p:nvSpPr>
        <p:spPr>
          <a:xfrm>
            <a:off x="1206500" y="3902596"/>
            <a:ext cx="21971000" cy="93477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r>
              <a:t>Community Partnerships:</a:t>
            </a:r>
          </a:p>
        </p:txBody>
      </p:sp>
      <p:sp>
        <p:nvSpPr>
          <p:cNvPr id="266" name="Community partnerships refer to a strategy where organizations collaborate with local businesses, to promote their mission by aligning with causes and values that resonate, ultimately building a positive image and increasing loyalty through meaningful co"/>
          <p:cNvSpPr txBox="1"/>
          <p:nvPr>
            <p:ph type="body" sz="half" idx="1"/>
          </p:nvPr>
        </p:nvSpPr>
        <p:spPr>
          <a:xfrm>
            <a:off x="1278856" y="5667962"/>
            <a:ext cx="13919833" cy="7459176"/>
          </a:xfrm>
          <a:prstGeom prst="rect">
            <a:avLst/>
          </a:prstGeom>
        </p:spPr>
        <p:txBody>
          <a:bodyPr/>
          <a:lstStyle>
            <a:lvl1pPr>
              <a:lnSpc>
                <a:spcPct val="100000"/>
              </a:lnSpc>
              <a:defRPr>
                <a:solidFill>
                  <a:srgbClr val="FFFFFF"/>
                </a:solidFill>
              </a:defRPr>
            </a:lvl1pPr>
          </a:lstStyle>
          <a:p>
            <a:pPr/>
            <a:r>
              <a:t>Community partnerships refer to a strategy where organizations collaborate with local businesses, to promote their mission by aligning with causes and values that resonate, ultimately building a positive image and increasing loyalty through meaningful community engagement; this can involve sponsoring events, volunteering time, or donating products to support local initiatives.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69" name="Types of Experimental Marketing"/>
          <p:cNvSpPr txBox="1"/>
          <p:nvPr>
            <p:ph type="title"/>
          </p:nvPr>
        </p:nvSpPr>
        <p:spPr>
          <a:xfrm>
            <a:off x="1206500" y="970965"/>
            <a:ext cx="21971000" cy="2361781"/>
          </a:xfrm>
          <a:prstGeom prst="rect">
            <a:avLst/>
          </a:prstGeom>
        </p:spPr>
        <p:txBody>
          <a:bodyPr/>
          <a:lstStyle/>
          <a:p>
            <a:pPr defTabSz="2121354">
              <a:lnSpc>
                <a:spcPct val="100000"/>
              </a:lnSpc>
              <a:defRPr spc="-147" sz="7394">
                <a:solidFill>
                  <a:srgbClr val="D783FF"/>
                </a:solidFill>
              </a:defRPr>
            </a:pPr>
            <a:r>
              <a:t>Types of</a:t>
            </a:r>
            <a:br/>
            <a:r>
              <a:t>Experimental Marketing</a:t>
            </a:r>
          </a:p>
        </p:txBody>
      </p:sp>
      <p:sp>
        <p:nvSpPr>
          <p:cNvPr id="270" name="Community Partnership Ideas:"/>
          <p:cNvSpPr txBox="1"/>
          <p:nvPr>
            <p:ph type="body" idx="21"/>
          </p:nvPr>
        </p:nvSpPr>
        <p:spPr>
          <a:xfrm>
            <a:off x="1206500" y="3721706"/>
            <a:ext cx="21971000" cy="93477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r>
              <a:t>Community Partnership Ideas:</a:t>
            </a:r>
          </a:p>
        </p:txBody>
      </p:sp>
      <p:sp>
        <p:nvSpPr>
          <p:cNvPr id="271" name="Local artist collaborations: Partner with local artists to create artwork that reflects your Grange mission, then host a display, or art show where the pieces will be sold as a Grange fundraiser.…"/>
          <p:cNvSpPr txBox="1"/>
          <p:nvPr>
            <p:ph type="body" sz="half" idx="1"/>
          </p:nvPr>
        </p:nvSpPr>
        <p:spPr>
          <a:xfrm>
            <a:off x="1242678" y="5045445"/>
            <a:ext cx="14500165" cy="7857064"/>
          </a:xfrm>
          <a:prstGeom prst="rect">
            <a:avLst/>
          </a:prstGeom>
        </p:spPr>
        <p:txBody>
          <a:bodyPr/>
          <a:lstStyle/>
          <a:p>
            <a:pPr marL="560831" indent="-560831" defTabSz="2243271">
              <a:lnSpc>
                <a:spcPct val="100000"/>
              </a:lnSpc>
              <a:spcBef>
                <a:spcPts val="4100"/>
              </a:spcBef>
              <a:defRPr sz="4416">
                <a:solidFill>
                  <a:srgbClr val="FFFFFF"/>
                </a:solidFill>
              </a:defRPr>
            </a:pPr>
            <a:r>
              <a:rPr b="1">
                <a:solidFill>
                  <a:srgbClr val="FF85FF"/>
                </a:solidFill>
              </a:rPr>
              <a:t>Local artist collaborations: </a:t>
            </a:r>
            <a:r>
              <a:t>Partner with local artists to create artwork that reflects your Grange mission, then host a display, or art show where the pieces will be sold as a Grange fundraiser.</a:t>
            </a:r>
          </a:p>
          <a:p>
            <a:pPr marL="560831" indent="-560831" defTabSz="2243271">
              <a:lnSpc>
                <a:spcPct val="100000"/>
              </a:lnSpc>
              <a:spcBef>
                <a:spcPts val="4100"/>
              </a:spcBef>
              <a:defRPr sz="4416">
                <a:solidFill>
                  <a:srgbClr val="FFFFFF"/>
                </a:solidFill>
              </a:defRPr>
            </a:pPr>
            <a:r>
              <a:rPr b="1">
                <a:solidFill>
                  <a:srgbClr val="FF85FF"/>
                </a:solidFill>
              </a:rPr>
              <a:t>Cross-promotions with businesses: </a:t>
            </a:r>
            <a:r>
              <a:t>Collaborate with businesses to offer discounts or special promotions as a fundraiser. (i.e. Jimmy’s Store Grinder Sales)</a:t>
            </a:r>
          </a:p>
          <a:p>
            <a:pPr marL="560831" indent="-560831" defTabSz="2243271">
              <a:lnSpc>
                <a:spcPct val="100000"/>
              </a:lnSpc>
              <a:spcBef>
                <a:spcPts val="4100"/>
              </a:spcBef>
              <a:defRPr sz="4416">
                <a:solidFill>
                  <a:srgbClr val="FFFFFF"/>
                </a:solidFill>
              </a:defRPr>
            </a:pPr>
            <a:r>
              <a:rPr b="1">
                <a:solidFill>
                  <a:srgbClr val="FF85FF"/>
                </a:solidFill>
              </a:rPr>
              <a:t>Cause-related marketing: </a:t>
            </a:r>
            <a:r>
              <a:t>Partner with a local brand to develop a product line where a portion of the proceeds go directly to your Grange.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74" name="Types of Experimental Marketing"/>
          <p:cNvSpPr txBox="1"/>
          <p:nvPr>
            <p:ph type="title"/>
          </p:nvPr>
        </p:nvSpPr>
        <p:spPr>
          <a:xfrm>
            <a:off x="1206500" y="970965"/>
            <a:ext cx="21971000" cy="2361781"/>
          </a:xfrm>
          <a:prstGeom prst="rect">
            <a:avLst/>
          </a:prstGeom>
        </p:spPr>
        <p:txBody>
          <a:bodyPr/>
          <a:lstStyle/>
          <a:p>
            <a:pPr defTabSz="2121354">
              <a:lnSpc>
                <a:spcPct val="100000"/>
              </a:lnSpc>
              <a:defRPr spc="-147" sz="7394">
                <a:solidFill>
                  <a:srgbClr val="D783FF"/>
                </a:solidFill>
              </a:defRPr>
            </a:pPr>
            <a:r>
              <a:t>Types of</a:t>
            </a:r>
            <a:br/>
            <a:r>
              <a:t>Experimental Marketing</a:t>
            </a:r>
          </a:p>
        </p:txBody>
      </p:sp>
      <p:sp>
        <p:nvSpPr>
          <p:cNvPr id="275" name="Event-Based Marketing:"/>
          <p:cNvSpPr txBox="1"/>
          <p:nvPr>
            <p:ph type="body" idx="21"/>
          </p:nvPr>
        </p:nvSpPr>
        <p:spPr>
          <a:xfrm>
            <a:off x="1206500" y="3902596"/>
            <a:ext cx="21971000" cy="93477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r>
              <a:t>Event-Based Marketing:</a:t>
            </a:r>
          </a:p>
        </p:txBody>
      </p:sp>
      <p:sp>
        <p:nvSpPr>
          <p:cNvPr id="276" name="Event-Based Marketing is a strategy that creates and hosts events to promote Granges. This type of marketing is also known as triggered marketing or event-initiated marketing.…"/>
          <p:cNvSpPr txBox="1"/>
          <p:nvPr>
            <p:ph type="body" sz="half" idx="1"/>
          </p:nvPr>
        </p:nvSpPr>
        <p:spPr>
          <a:xfrm>
            <a:off x="1278856" y="5667962"/>
            <a:ext cx="13919833" cy="7459176"/>
          </a:xfrm>
          <a:prstGeom prst="rect">
            <a:avLst/>
          </a:prstGeom>
        </p:spPr>
        <p:txBody>
          <a:bodyPr/>
          <a:lstStyle/>
          <a:p>
            <a:pPr marL="566927" indent="-566927" defTabSz="2267655">
              <a:lnSpc>
                <a:spcPct val="100000"/>
              </a:lnSpc>
              <a:spcBef>
                <a:spcPts val="4100"/>
              </a:spcBef>
              <a:defRPr sz="4464">
                <a:solidFill>
                  <a:srgbClr val="FFFFFF"/>
                </a:solidFill>
              </a:defRPr>
            </a:pPr>
            <a:r>
              <a:t>Event-Based Marketing is a strategy that creates and hosts events to promote Granges. This type of marketing is also known as triggered marketing or event-initiated marketing.</a:t>
            </a:r>
          </a:p>
          <a:p>
            <a:pPr marL="566927" indent="-566927" defTabSz="2267655">
              <a:lnSpc>
                <a:spcPct val="100000"/>
              </a:lnSpc>
              <a:spcBef>
                <a:spcPts val="4100"/>
              </a:spcBef>
              <a:defRPr sz="4464">
                <a:solidFill>
                  <a:srgbClr val="FFFFFF"/>
                </a:solidFill>
              </a:defRPr>
            </a:pPr>
            <a:r>
              <a:t>EBM works by identifying key opportunities in the community, or local behavioral patterns, and creating relevant events. These events can include:, trade shows, meet-ups, workshops, conferences, webinars, and even open houses and milestone celebrations.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8"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79" name="Types of Experimental Marketing"/>
          <p:cNvSpPr txBox="1"/>
          <p:nvPr>
            <p:ph type="title"/>
          </p:nvPr>
        </p:nvSpPr>
        <p:spPr>
          <a:xfrm>
            <a:off x="1206500" y="970965"/>
            <a:ext cx="21971000" cy="2361781"/>
          </a:xfrm>
          <a:prstGeom prst="rect">
            <a:avLst/>
          </a:prstGeom>
        </p:spPr>
        <p:txBody>
          <a:bodyPr/>
          <a:lstStyle/>
          <a:p>
            <a:pPr defTabSz="2121354">
              <a:lnSpc>
                <a:spcPct val="100000"/>
              </a:lnSpc>
              <a:defRPr spc="-147" sz="7394">
                <a:solidFill>
                  <a:srgbClr val="D783FF"/>
                </a:solidFill>
              </a:defRPr>
            </a:pPr>
            <a:r>
              <a:t>Types of</a:t>
            </a:r>
            <a:br/>
            <a:r>
              <a:t>Experimental Marketing</a:t>
            </a:r>
          </a:p>
        </p:txBody>
      </p:sp>
      <p:sp>
        <p:nvSpPr>
          <p:cNvPr id="280" name="Event-Based Marketing Ideas:"/>
          <p:cNvSpPr txBox="1"/>
          <p:nvPr>
            <p:ph type="body" idx="21"/>
          </p:nvPr>
        </p:nvSpPr>
        <p:spPr>
          <a:xfrm>
            <a:off x="1206500" y="3721706"/>
            <a:ext cx="21971000" cy="93477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r>
              <a:t>Event-Based Marketing Ideas:</a:t>
            </a:r>
          </a:p>
        </p:txBody>
      </p:sp>
      <p:sp>
        <p:nvSpPr>
          <p:cNvPr id="281" name="Themed events: Host a unique themed event, like a &quot;mystery dinner&quot; where guests learn about your Grange through the storyline of the evening.…"/>
          <p:cNvSpPr txBox="1"/>
          <p:nvPr>
            <p:ph type="body" sz="half" idx="1"/>
          </p:nvPr>
        </p:nvSpPr>
        <p:spPr>
          <a:xfrm>
            <a:off x="1242678" y="5045445"/>
            <a:ext cx="14500165" cy="7857064"/>
          </a:xfrm>
          <a:prstGeom prst="rect">
            <a:avLst/>
          </a:prstGeom>
        </p:spPr>
        <p:txBody>
          <a:bodyPr/>
          <a:lstStyle/>
          <a:p>
            <a:pPr marL="518160" indent="-518160" defTabSz="2072588">
              <a:lnSpc>
                <a:spcPct val="100000"/>
              </a:lnSpc>
              <a:spcBef>
                <a:spcPts val="3800"/>
              </a:spcBef>
              <a:defRPr sz="4080">
                <a:solidFill>
                  <a:srgbClr val="FFFFFF"/>
                </a:solidFill>
              </a:defRPr>
            </a:pPr>
            <a:r>
              <a:rPr b="1">
                <a:solidFill>
                  <a:srgbClr val="FF85FF"/>
                </a:solidFill>
              </a:rPr>
              <a:t>Themed events: </a:t>
            </a:r>
            <a:r>
              <a:t>Host a unique themed event, like a "mystery dinner" where guests learn about your Grange through the storyline of the evening.</a:t>
            </a:r>
          </a:p>
          <a:p>
            <a:pPr marL="518160" indent="-518160" defTabSz="2072588">
              <a:lnSpc>
                <a:spcPct val="100000"/>
              </a:lnSpc>
              <a:spcBef>
                <a:spcPts val="3800"/>
              </a:spcBef>
              <a:defRPr sz="4080">
                <a:solidFill>
                  <a:srgbClr val="FFFFFF"/>
                </a:solidFill>
              </a:defRPr>
            </a:pPr>
            <a:r>
              <a:rPr b="1">
                <a:solidFill>
                  <a:srgbClr val="FF85FF"/>
                </a:solidFill>
              </a:rPr>
              <a:t>Virtual events: </a:t>
            </a:r>
            <a:r>
              <a:t>Leverage online platforms to host webinars, online auctions, or even virtual concerts and talent shows, making your Grange accessible to a wider audience.</a:t>
            </a:r>
          </a:p>
          <a:p>
            <a:pPr marL="518160" indent="-518160" defTabSz="2072588">
              <a:lnSpc>
                <a:spcPct val="100000"/>
              </a:lnSpc>
              <a:spcBef>
                <a:spcPts val="3800"/>
              </a:spcBef>
              <a:defRPr sz="4080">
                <a:solidFill>
                  <a:srgbClr val="FFFFFF"/>
                </a:solidFill>
              </a:defRPr>
            </a:pPr>
            <a:r>
              <a:rPr b="1">
                <a:solidFill>
                  <a:srgbClr val="FF85FF"/>
                </a:solidFill>
              </a:rPr>
              <a:t>"Give back" experiences: </a:t>
            </a:r>
            <a:r>
              <a:t>Organize events where participants can directly engage with the people your Grange serves, like a volunteer day at a local animal shelter.</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3"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84" name="Types of Experimental Marketing"/>
          <p:cNvSpPr txBox="1"/>
          <p:nvPr>
            <p:ph type="title"/>
          </p:nvPr>
        </p:nvSpPr>
        <p:spPr>
          <a:xfrm>
            <a:off x="1206500" y="970965"/>
            <a:ext cx="21971000" cy="2361781"/>
          </a:xfrm>
          <a:prstGeom prst="rect">
            <a:avLst/>
          </a:prstGeom>
        </p:spPr>
        <p:txBody>
          <a:bodyPr/>
          <a:lstStyle/>
          <a:p>
            <a:pPr defTabSz="2121354">
              <a:lnSpc>
                <a:spcPct val="100000"/>
              </a:lnSpc>
              <a:defRPr spc="-147" sz="7394">
                <a:solidFill>
                  <a:srgbClr val="D783FF"/>
                </a:solidFill>
              </a:defRPr>
            </a:pPr>
            <a:r>
              <a:t>Types of</a:t>
            </a:r>
            <a:br/>
            <a:r>
              <a:t>Experimental Marketing</a:t>
            </a:r>
          </a:p>
        </p:txBody>
      </p:sp>
      <p:sp>
        <p:nvSpPr>
          <p:cNvPr id="285" name="Sonic Branding/Marketing:"/>
          <p:cNvSpPr txBox="1"/>
          <p:nvPr>
            <p:ph type="body" idx="21"/>
          </p:nvPr>
        </p:nvSpPr>
        <p:spPr>
          <a:xfrm>
            <a:off x="1206500" y="3902596"/>
            <a:ext cx="21971000" cy="93477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r>
              <a:t>Sonic Branding/Marketing:</a:t>
            </a:r>
          </a:p>
        </p:txBody>
      </p:sp>
      <p:sp>
        <p:nvSpPr>
          <p:cNvPr id="286" name="How many brands do you recognize simply from a tune or melody that is played? When you think about it, there are probably a lot more than you realize. That’s why sonic branding is so important. It helps customers recognize a brand by just hearing the bra"/>
          <p:cNvSpPr txBox="1"/>
          <p:nvPr>
            <p:ph type="body" sz="half" idx="1"/>
          </p:nvPr>
        </p:nvSpPr>
        <p:spPr>
          <a:xfrm>
            <a:off x="1278856" y="5667962"/>
            <a:ext cx="13919833" cy="7459176"/>
          </a:xfrm>
          <a:prstGeom prst="rect">
            <a:avLst/>
          </a:prstGeom>
        </p:spPr>
        <p:txBody>
          <a:bodyPr/>
          <a:lstStyle>
            <a:lvl1pPr>
              <a:lnSpc>
                <a:spcPct val="100000"/>
              </a:lnSpc>
              <a:defRPr>
                <a:solidFill>
                  <a:srgbClr val="FFFFFF"/>
                </a:solidFill>
              </a:defRPr>
            </a:lvl1pPr>
          </a:lstStyle>
          <a:p>
            <a:pPr/>
            <a:r>
              <a:t>How many brands do you recognize simply from a tune or melody that is played? When you think about it, there are probably a lot more than you realize. That’s why sonic branding is so important. It helps customers recognize a brand by just hearing the brand’s jingle, melody, or tune.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89" name="Types of Experimental Marketing"/>
          <p:cNvSpPr txBox="1"/>
          <p:nvPr>
            <p:ph type="title"/>
          </p:nvPr>
        </p:nvSpPr>
        <p:spPr>
          <a:xfrm>
            <a:off x="1206500" y="970965"/>
            <a:ext cx="21971000" cy="2361781"/>
          </a:xfrm>
          <a:prstGeom prst="rect">
            <a:avLst/>
          </a:prstGeom>
        </p:spPr>
        <p:txBody>
          <a:bodyPr/>
          <a:lstStyle/>
          <a:p>
            <a:pPr defTabSz="2121354">
              <a:lnSpc>
                <a:spcPct val="100000"/>
              </a:lnSpc>
              <a:defRPr spc="-147" sz="7394">
                <a:solidFill>
                  <a:srgbClr val="D783FF"/>
                </a:solidFill>
              </a:defRPr>
            </a:pPr>
            <a:r>
              <a:t>Types of</a:t>
            </a:r>
            <a:br/>
            <a:r>
              <a:t>Experimental Marketing</a:t>
            </a:r>
          </a:p>
        </p:txBody>
      </p:sp>
      <p:sp>
        <p:nvSpPr>
          <p:cNvPr id="290" name="Sonic Branding/Marketing Ideas:"/>
          <p:cNvSpPr txBox="1"/>
          <p:nvPr>
            <p:ph type="body" idx="21"/>
          </p:nvPr>
        </p:nvSpPr>
        <p:spPr>
          <a:xfrm>
            <a:off x="1206500" y="3721706"/>
            <a:ext cx="21971000" cy="93477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r>
              <a:t>Sonic Branding/Marketing Ideas:</a:t>
            </a:r>
          </a:p>
        </p:txBody>
      </p:sp>
      <p:sp>
        <p:nvSpPr>
          <p:cNvPr id="291" name="Spotify Playlists: Create a Spotify Playlist for your Grange.  Rotate through each officer and committee so it changes each month. Then promote it to gain listeners.…"/>
          <p:cNvSpPr txBox="1"/>
          <p:nvPr>
            <p:ph type="body" sz="half" idx="1"/>
          </p:nvPr>
        </p:nvSpPr>
        <p:spPr>
          <a:xfrm>
            <a:off x="1242678" y="5045445"/>
            <a:ext cx="14500165" cy="7857064"/>
          </a:xfrm>
          <a:prstGeom prst="rect">
            <a:avLst/>
          </a:prstGeom>
        </p:spPr>
        <p:txBody>
          <a:bodyPr/>
          <a:lstStyle/>
          <a:p>
            <a:pPr marL="512063" indent="-512063" defTabSz="2048204">
              <a:lnSpc>
                <a:spcPct val="100000"/>
              </a:lnSpc>
              <a:spcBef>
                <a:spcPts val="3700"/>
              </a:spcBef>
              <a:defRPr sz="4032">
                <a:solidFill>
                  <a:srgbClr val="FFFFFF"/>
                </a:solidFill>
              </a:defRPr>
            </a:pPr>
            <a:r>
              <a:rPr b="1">
                <a:solidFill>
                  <a:srgbClr val="FF85FF"/>
                </a:solidFill>
              </a:rPr>
              <a:t>Spotify Playlists: </a:t>
            </a:r>
            <a:r>
              <a:t>Create a Spotify Playlist for your Grange.  Rotate through each officer and committee so it changes each month. Then promote it to gain listeners.</a:t>
            </a:r>
          </a:p>
          <a:p>
            <a:pPr marL="512063" indent="-512063" defTabSz="2048204">
              <a:lnSpc>
                <a:spcPct val="100000"/>
              </a:lnSpc>
              <a:spcBef>
                <a:spcPts val="3700"/>
              </a:spcBef>
              <a:defRPr sz="4032">
                <a:solidFill>
                  <a:srgbClr val="FFFFFF"/>
                </a:solidFill>
              </a:defRPr>
            </a:pPr>
            <a:r>
              <a:rPr b="1">
                <a:solidFill>
                  <a:srgbClr val="FF85FF"/>
                </a:solidFill>
              </a:rPr>
              <a:t>Ringtones: </a:t>
            </a:r>
            <a:r>
              <a:t>Create a custom ringtone for your Grange, then distribute through your website or social media. This can be accomplished through musical instruments, songs, or sound effects.</a:t>
            </a:r>
          </a:p>
          <a:p>
            <a:pPr marL="512063" indent="-512063" defTabSz="2048204">
              <a:lnSpc>
                <a:spcPct val="100000"/>
              </a:lnSpc>
              <a:spcBef>
                <a:spcPts val="3700"/>
              </a:spcBef>
              <a:defRPr sz="4032">
                <a:solidFill>
                  <a:srgbClr val="FFFFFF"/>
                </a:solidFill>
              </a:defRPr>
            </a:pPr>
            <a:r>
              <a:rPr b="1">
                <a:solidFill>
                  <a:srgbClr val="FF85FF"/>
                </a:solidFill>
              </a:rPr>
              <a:t>Produce a Grange Jingle: </a:t>
            </a:r>
            <a:r>
              <a:t>Host a jingle writing contest, then produce a video advertisement for your Grange using the winner. Place the video on YouTube, Facebook, Instagram, etc.</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3"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94" name="Types of Experimental Marketing"/>
          <p:cNvSpPr txBox="1"/>
          <p:nvPr>
            <p:ph type="title"/>
          </p:nvPr>
        </p:nvSpPr>
        <p:spPr>
          <a:xfrm>
            <a:off x="1206500" y="970965"/>
            <a:ext cx="21971000" cy="2361781"/>
          </a:xfrm>
          <a:prstGeom prst="rect">
            <a:avLst/>
          </a:prstGeom>
        </p:spPr>
        <p:txBody>
          <a:bodyPr/>
          <a:lstStyle/>
          <a:p>
            <a:pPr defTabSz="2121354">
              <a:lnSpc>
                <a:spcPct val="100000"/>
              </a:lnSpc>
              <a:defRPr spc="-147" sz="7394">
                <a:solidFill>
                  <a:srgbClr val="D783FF"/>
                </a:solidFill>
              </a:defRPr>
            </a:pPr>
            <a:r>
              <a:t>Types of</a:t>
            </a:r>
            <a:br/>
            <a:r>
              <a:t>Experimental Marketing</a:t>
            </a:r>
          </a:p>
        </p:txBody>
      </p:sp>
      <p:sp>
        <p:nvSpPr>
          <p:cNvPr id="295" name="“Selling the Sizzle” Marketing:"/>
          <p:cNvSpPr txBox="1"/>
          <p:nvPr>
            <p:ph type="body" idx="21"/>
          </p:nvPr>
        </p:nvSpPr>
        <p:spPr>
          <a:xfrm>
            <a:off x="1206500" y="3748839"/>
            <a:ext cx="21971000" cy="934780"/>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r>
              <a:t>“Selling the Sizzle” Marketing:</a:t>
            </a:r>
          </a:p>
        </p:txBody>
      </p:sp>
      <p:sp>
        <p:nvSpPr>
          <p:cNvPr id="296" name="Have you heard the saying ‘sell the sizzle not the sausage!’? &quot;Selling the Sizzle&quot; means focusing on the emotional benefits of promotion. It emphasizes creating a connection with the audience by highlighting how the product, service, event, etc. can enha"/>
          <p:cNvSpPr txBox="1"/>
          <p:nvPr>
            <p:ph type="body" sz="half" idx="1"/>
          </p:nvPr>
        </p:nvSpPr>
        <p:spPr>
          <a:xfrm>
            <a:off x="1242678" y="5099712"/>
            <a:ext cx="13919833" cy="7459176"/>
          </a:xfrm>
          <a:prstGeom prst="rect">
            <a:avLst/>
          </a:prstGeom>
        </p:spPr>
        <p:txBody>
          <a:bodyPr/>
          <a:lstStyle/>
          <a:p>
            <a:pPr marL="481584" indent="-481584" defTabSz="1926287">
              <a:lnSpc>
                <a:spcPct val="100000"/>
              </a:lnSpc>
              <a:spcBef>
                <a:spcPts val="3500"/>
              </a:spcBef>
              <a:defRPr sz="3792">
                <a:solidFill>
                  <a:srgbClr val="FFFFFF"/>
                </a:solidFill>
              </a:defRPr>
            </a:pPr>
            <a:r>
              <a:t>Have you heard the saying ‘sell the sizzle not the sausage!’? "Selling the Sizzle" means focusing on the emotional benefits of promotion. It emphasizes creating a connection with the audience by highlighting how the product, service, event, etc. can enhance their life, provide solutions to their problems, or make them feel a certain way.</a:t>
            </a:r>
          </a:p>
          <a:p>
            <a:pPr marL="481584" indent="-481584" defTabSz="1926287">
              <a:lnSpc>
                <a:spcPct val="100000"/>
              </a:lnSpc>
              <a:spcBef>
                <a:spcPts val="3500"/>
              </a:spcBef>
              <a:defRPr sz="3792">
                <a:solidFill>
                  <a:srgbClr val="FFFFFF"/>
                </a:solidFill>
              </a:defRPr>
            </a:pPr>
            <a:r>
              <a:t>The term was first used by Elmer Wheeler in the 1930s. Wheeler was skilled at persuading people.  He came up with the phrase, “Don’t sell the steak, sell the sizzle,” meaning, focus on the exciting and emotional aspects of a product, not just its basic features. This idea changed the way people thought about selling and advertising.</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99" name="Types of Experimental Marketing"/>
          <p:cNvSpPr txBox="1"/>
          <p:nvPr>
            <p:ph type="title"/>
          </p:nvPr>
        </p:nvSpPr>
        <p:spPr>
          <a:xfrm>
            <a:off x="1206500" y="970965"/>
            <a:ext cx="21971000" cy="2361781"/>
          </a:xfrm>
          <a:prstGeom prst="rect">
            <a:avLst/>
          </a:prstGeom>
        </p:spPr>
        <p:txBody>
          <a:bodyPr/>
          <a:lstStyle/>
          <a:p>
            <a:pPr defTabSz="2121354">
              <a:lnSpc>
                <a:spcPct val="100000"/>
              </a:lnSpc>
              <a:defRPr spc="-147" sz="7394">
                <a:solidFill>
                  <a:srgbClr val="D783FF"/>
                </a:solidFill>
              </a:defRPr>
            </a:pPr>
            <a:r>
              <a:t>Types of</a:t>
            </a:r>
            <a:br/>
            <a:r>
              <a:t>Experimental Marketing</a:t>
            </a:r>
          </a:p>
        </p:txBody>
      </p:sp>
      <p:sp>
        <p:nvSpPr>
          <p:cNvPr id="300" name="“Selling the Sizzle” Marketing:"/>
          <p:cNvSpPr txBox="1"/>
          <p:nvPr>
            <p:ph type="body" idx="21"/>
          </p:nvPr>
        </p:nvSpPr>
        <p:spPr>
          <a:xfrm>
            <a:off x="1206500" y="3721706"/>
            <a:ext cx="21971000" cy="93477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r>
              <a:t>“Selling the Sizzle” Marketing:</a:t>
            </a:r>
          </a:p>
        </p:txBody>
      </p:sp>
      <p:sp>
        <p:nvSpPr>
          <p:cNvPr id="301" name="Create a compelling story: Focus on the positive transformations the Grange can bring to peoples lives. It's not about the Grange itself but the enhanced lifestyle it offers.…"/>
          <p:cNvSpPr txBox="1"/>
          <p:nvPr>
            <p:ph type="body" sz="half" idx="1"/>
          </p:nvPr>
        </p:nvSpPr>
        <p:spPr>
          <a:xfrm>
            <a:off x="1242678" y="5045445"/>
            <a:ext cx="14500165" cy="7857064"/>
          </a:xfrm>
          <a:prstGeom prst="rect">
            <a:avLst/>
          </a:prstGeom>
        </p:spPr>
        <p:txBody>
          <a:bodyPr/>
          <a:lstStyle/>
          <a:p>
            <a:pPr marL="512063" indent="-512063" defTabSz="2048204">
              <a:lnSpc>
                <a:spcPct val="100000"/>
              </a:lnSpc>
              <a:spcBef>
                <a:spcPts val="3700"/>
              </a:spcBef>
              <a:defRPr sz="4032">
                <a:solidFill>
                  <a:srgbClr val="FFFFFF"/>
                </a:solidFill>
              </a:defRPr>
            </a:pPr>
            <a:r>
              <a:rPr b="1">
                <a:solidFill>
                  <a:srgbClr val="FF85FF"/>
                </a:solidFill>
              </a:rPr>
              <a:t>Create a compelling story: </a:t>
            </a:r>
            <a:r>
              <a:t>Focus on the positive transformations the Grange can bring to peoples lives. It's not about the Grange itself but the enhanced lifestyle it offers.</a:t>
            </a:r>
          </a:p>
          <a:p>
            <a:pPr marL="512063" indent="-512063" defTabSz="2048204">
              <a:lnSpc>
                <a:spcPct val="100000"/>
              </a:lnSpc>
              <a:spcBef>
                <a:spcPts val="3700"/>
              </a:spcBef>
              <a:defRPr sz="4032">
                <a:solidFill>
                  <a:srgbClr val="FFFFFF"/>
                </a:solidFill>
              </a:defRPr>
            </a:pPr>
            <a:r>
              <a:rPr b="1">
                <a:solidFill>
                  <a:srgbClr val="FF85FF"/>
                </a:solidFill>
              </a:rPr>
              <a:t>Showcase value: </a:t>
            </a:r>
            <a:r>
              <a:t>Be genuine. It isn’t about exaggeration or false promises. It’s about showcasing the true value of the Grange in a compelling manner. Ensure that the experiences and benefits are real and attainable.</a:t>
            </a:r>
          </a:p>
          <a:p>
            <a:pPr marL="512063" indent="-512063" defTabSz="2048204">
              <a:lnSpc>
                <a:spcPct val="100000"/>
              </a:lnSpc>
              <a:spcBef>
                <a:spcPts val="3700"/>
              </a:spcBef>
              <a:defRPr sz="4032">
                <a:solidFill>
                  <a:srgbClr val="FFFFFF"/>
                </a:solidFill>
              </a:defRPr>
            </a:pPr>
            <a:r>
              <a:rPr b="1">
                <a:solidFill>
                  <a:srgbClr val="FF85FF"/>
                </a:solidFill>
              </a:rPr>
              <a:t>Example: </a:t>
            </a:r>
            <a:r>
              <a:t>Instead of focusing on the intricate mechanics of a luxury watch, advertise the feeling of confidence and success associated with wearing a high-end timepiece.</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3"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04" name="Types of Experimental Marketing"/>
          <p:cNvSpPr txBox="1"/>
          <p:nvPr>
            <p:ph type="title"/>
          </p:nvPr>
        </p:nvSpPr>
        <p:spPr>
          <a:xfrm>
            <a:off x="1206500" y="970965"/>
            <a:ext cx="21971000" cy="2361781"/>
          </a:xfrm>
          <a:prstGeom prst="rect">
            <a:avLst/>
          </a:prstGeom>
        </p:spPr>
        <p:txBody>
          <a:bodyPr/>
          <a:lstStyle/>
          <a:p>
            <a:pPr defTabSz="2121354">
              <a:lnSpc>
                <a:spcPct val="100000"/>
              </a:lnSpc>
              <a:defRPr spc="-147" sz="7394">
                <a:solidFill>
                  <a:srgbClr val="D783FF"/>
                </a:solidFill>
              </a:defRPr>
            </a:pPr>
            <a:r>
              <a:t>Types of</a:t>
            </a:r>
            <a:br/>
            <a:r>
              <a:t>Experimental Marketing</a:t>
            </a:r>
          </a:p>
        </p:txBody>
      </p:sp>
      <p:sp>
        <p:nvSpPr>
          <p:cNvPr id="305" name="“Selling the Sizzle” Marketing Ideas:"/>
          <p:cNvSpPr txBox="1"/>
          <p:nvPr>
            <p:ph type="body" idx="21"/>
          </p:nvPr>
        </p:nvSpPr>
        <p:spPr>
          <a:xfrm>
            <a:off x="1206500" y="3631260"/>
            <a:ext cx="21971000" cy="934780"/>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r>
              <a:t>“Selling the Sizzle” Marketing Ideas:</a:t>
            </a:r>
          </a:p>
        </p:txBody>
      </p:sp>
      <p:sp>
        <p:nvSpPr>
          <p:cNvPr id="306" name="Create a Grange benefits membership brochure: Illustrate the benefits of Grange membership in a mailable brochure. Keep the marketing copy friendly. Use fun and engaging photos.…"/>
          <p:cNvSpPr txBox="1"/>
          <p:nvPr>
            <p:ph type="body" sz="half" idx="1"/>
          </p:nvPr>
        </p:nvSpPr>
        <p:spPr>
          <a:xfrm>
            <a:off x="1242678" y="4864555"/>
            <a:ext cx="14500165" cy="7857064"/>
          </a:xfrm>
          <a:prstGeom prst="rect">
            <a:avLst/>
          </a:prstGeom>
        </p:spPr>
        <p:txBody>
          <a:bodyPr/>
          <a:lstStyle/>
          <a:p>
            <a:pPr marL="603504" indent="-603504" defTabSz="2413955">
              <a:lnSpc>
                <a:spcPct val="100000"/>
              </a:lnSpc>
              <a:spcBef>
                <a:spcPts val="4400"/>
              </a:spcBef>
              <a:defRPr sz="4752">
                <a:solidFill>
                  <a:srgbClr val="FFFFFF"/>
                </a:solidFill>
              </a:defRPr>
            </a:pPr>
            <a:r>
              <a:rPr b="1">
                <a:solidFill>
                  <a:srgbClr val="FF85FF"/>
                </a:solidFill>
              </a:rPr>
              <a:t>Create a Grange benefits membership brochure: </a:t>
            </a:r>
            <a:r>
              <a:t>Illustrate the benefits of Grange membership in a mailable brochure. Keep the marketing copy friendly. Use fun and engaging photos.</a:t>
            </a:r>
          </a:p>
          <a:p>
            <a:pPr marL="603504" indent="-603504" defTabSz="2413955">
              <a:lnSpc>
                <a:spcPct val="100000"/>
              </a:lnSpc>
              <a:spcBef>
                <a:spcPts val="4400"/>
              </a:spcBef>
              <a:defRPr sz="4752">
                <a:solidFill>
                  <a:srgbClr val="FFFFFF"/>
                </a:solidFill>
              </a:defRPr>
            </a:pPr>
            <a:r>
              <a:rPr b="1">
                <a:solidFill>
                  <a:srgbClr val="FF85FF"/>
                </a:solidFill>
              </a:rPr>
              <a:t>Solve a Community Issue, then promote it: </a:t>
            </a:r>
            <a:r>
              <a:t>What is your Grange community missing? Find out, then implement a plan to fix it. The goal is to have the community brag about the Grange to everyone they know.</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0"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81" name="What is “Thinking Outside the Box”…"/>
          <p:cNvSpPr txBox="1"/>
          <p:nvPr>
            <p:ph type="title"/>
          </p:nvPr>
        </p:nvSpPr>
        <p:spPr>
          <a:xfrm>
            <a:off x="1206500" y="970965"/>
            <a:ext cx="21971000" cy="2361781"/>
          </a:xfrm>
          <a:prstGeom prst="rect">
            <a:avLst/>
          </a:prstGeom>
        </p:spPr>
        <p:txBody>
          <a:bodyPr/>
          <a:lstStyle/>
          <a:p>
            <a:pPr defTabSz="2316421">
              <a:defRPr spc="-161" sz="8075">
                <a:solidFill>
                  <a:srgbClr val="D783FF"/>
                </a:solidFill>
              </a:defRPr>
            </a:pPr>
            <a:r>
              <a:t>What is “Thinking Outside the Box” </a:t>
            </a:r>
          </a:p>
          <a:p>
            <a:pPr defTabSz="2316421">
              <a:defRPr spc="-161" sz="8075">
                <a:solidFill>
                  <a:srgbClr val="D783FF"/>
                </a:solidFill>
              </a:defRPr>
            </a:pPr>
            <a:r>
              <a:t>in Marketing?</a:t>
            </a:r>
          </a:p>
        </p:txBody>
      </p:sp>
      <p:sp>
        <p:nvSpPr>
          <p:cNvPr id="182" name="(And how can Granges benefit?)"/>
          <p:cNvSpPr txBox="1"/>
          <p:nvPr>
            <p:ph type="body" idx="21"/>
          </p:nvPr>
        </p:nvSpPr>
        <p:spPr>
          <a:xfrm>
            <a:off x="1206500" y="4318643"/>
            <a:ext cx="21971000" cy="934780"/>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r>
              <a:t>(And how can Granges benefit?)</a:t>
            </a:r>
          </a:p>
        </p:txBody>
      </p:sp>
      <p:sp>
        <p:nvSpPr>
          <p:cNvPr id="183" name="&quot;Thinking outside the box&quot; in marketing means utilizing creative, unconventional strategies to stand out from others, capture attention, generate buzz, and connect on a deeper level, ultimately leading to more memorable impressions and potentially higher"/>
          <p:cNvSpPr txBox="1"/>
          <p:nvPr>
            <p:ph type="body" sz="half" idx="1"/>
          </p:nvPr>
        </p:nvSpPr>
        <p:spPr>
          <a:xfrm>
            <a:off x="1278856" y="6239321"/>
            <a:ext cx="15810842" cy="6814754"/>
          </a:xfrm>
          <a:prstGeom prst="rect">
            <a:avLst/>
          </a:prstGeom>
        </p:spPr>
        <p:txBody>
          <a:bodyPr/>
          <a:lstStyle>
            <a:lvl1pPr>
              <a:lnSpc>
                <a:spcPct val="100000"/>
              </a:lnSpc>
              <a:defRPr>
                <a:solidFill>
                  <a:srgbClr val="FFFFFF"/>
                </a:solidFill>
              </a:defRPr>
            </a:lvl1pPr>
          </a:lstStyle>
          <a:p>
            <a:pPr/>
            <a:r>
              <a:t>"Thinking outside the box" in marketing means utilizing creative, unconventional strategies to stand out from others, capture attention, generate buzz, and connect on a deeper level, ultimately leading to more memorable impressions and potentially higher engagement compared to traditional methods. Granges who are willing to try something new and different have opportunities to reach more people, and thus, become more noticed. </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8" name="1653465886880.jpeg" descr="1653465886880.jpeg"/>
          <p:cNvPicPr>
            <a:picLocks noChangeAspect="1"/>
          </p:cNvPicPr>
          <p:nvPr/>
        </p:nvPicPr>
        <p:blipFill>
          <a:blip r:embed="rId2">
            <a:extLst/>
          </a:blip>
          <a:stretch>
            <a:fillRect/>
          </a:stretch>
        </p:blipFill>
        <p:spPr>
          <a:xfrm>
            <a:off x="-227900" y="-13841"/>
            <a:ext cx="24839800" cy="13978202"/>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11" name="Types of Experimental Marketing"/>
          <p:cNvSpPr txBox="1"/>
          <p:nvPr>
            <p:ph type="title"/>
          </p:nvPr>
        </p:nvSpPr>
        <p:spPr>
          <a:xfrm>
            <a:off x="1206500" y="970965"/>
            <a:ext cx="21971000" cy="2361781"/>
          </a:xfrm>
          <a:prstGeom prst="rect">
            <a:avLst/>
          </a:prstGeom>
        </p:spPr>
        <p:txBody>
          <a:bodyPr/>
          <a:lstStyle/>
          <a:p>
            <a:pPr defTabSz="2121354">
              <a:lnSpc>
                <a:spcPct val="100000"/>
              </a:lnSpc>
              <a:defRPr spc="-147" sz="7394">
                <a:solidFill>
                  <a:srgbClr val="D783FF"/>
                </a:solidFill>
              </a:defRPr>
            </a:pPr>
            <a:r>
              <a:t>Types of</a:t>
            </a:r>
            <a:br/>
            <a:r>
              <a:t>Experimental Marketing</a:t>
            </a:r>
          </a:p>
        </p:txBody>
      </p:sp>
      <p:sp>
        <p:nvSpPr>
          <p:cNvPr id="312" name="Guerrilla Marketing:"/>
          <p:cNvSpPr txBox="1"/>
          <p:nvPr>
            <p:ph type="body" idx="21"/>
          </p:nvPr>
        </p:nvSpPr>
        <p:spPr>
          <a:xfrm>
            <a:off x="1206500" y="3902596"/>
            <a:ext cx="21971000" cy="93477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r>
              <a:t>Guerrilla Marketing:</a:t>
            </a:r>
          </a:p>
        </p:txBody>
      </p:sp>
      <p:sp>
        <p:nvSpPr>
          <p:cNvPr id="313" name="The term &quot;Guerrilla marketing&quot; was popularized by Jay Conrad Levinson's 1984 book by the same name.…"/>
          <p:cNvSpPr txBox="1"/>
          <p:nvPr>
            <p:ph type="body" sz="half" idx="1"/>
          </p:nvPr>
        </p:nvSpPr>
        <p:spPr>
          <a:xfrm>
            <a:off x="1278856" y="5667962"/>
            <a:ext cx="13919833" cy="7459176"/>
          </a:xfrm>
          <a:prstGeom prst="rect">
            <a:avLst/>
          </a:prstGeom>
        </p:spPr>
        <p:txBody>
          <a:bodyPr/>
          <a:lstStyle/>
          <a:p>
            <a:pPr marL="536447" indent="-536447" defTabSz="2145738">
              <a:lnSpc>
                <a:spcPct val="100000"/>
              </a:lnSpc>
              <a:spcBef>
                <a:spcPts val="3900"/>
              </a:spcBef>
              <a:defRPr sz="4224">
                <a:solidFill>
                  <a:srgbClr val="FFFFFF"/>
                </a:solidFill>
              </a:defRPr>
            </a:pPr>
            <a:r>
              <a:t>The term "Guerrilla marketing" was popularized by Jay Conrad Levinson's 1984 book by the same name.</a:t>
            </a:r>
          </a:p>
          <a:p>
            <a:pPr marL="536447" indent="-536447" defTabSz="2145738">
              <a:lnSpc>
                <a:spcPct val="100000"/>
              </a:lnSpc>
              <a:spcBef>
                <a:spcPts val="3900"/>
              </a:spcBef>
              <a:defRPr sz="4224">
                <a:solidFill>
                  <a:srgbClr val="FFFFFF"/>
                </a:solidFill>
              </a:defRPr>
            </a:pPr>
            <a:r>
              <a:t>Guerrilla Marketing uses low-cost, unconventional and surprising tactics to grab attention, often in public spaces. These are unique, immersive experiences that generate buzz, engage audiences and encourage organizations spread. Creativity is a must for Guerrilla Marketing to be successful. </a:t>
            </a:r>
          </a:p>
          <a:p>
            <a:pPr marL="536447" indent="-536447" defTabSz="2145738">
              <a:lnSpc>
                <a:spcPct val="100000"/>
              </a:lnSpc>
              <a:spcBef>
                <a:spcPts val="3900"/>
              </a:spcBef>
              <a:defRPr sz="4224">
                <a:solidFill>
                  <a:srgbClr val="FFFFFF"/>
                </a:solidFill>
              </a:defRPr>
            </a:pPr>
            <a:r>
              <a:t>Guerilla Marketing is the most popular type of “Thinking Outside The Box” strategies.</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16" name="Types of Experimental Marketing"/>
          <p:cNvSpPr txBox="1"/>
          <p:nvPr>
            <p:ph type="title"/>
          </p:nvPr>
        </p:nvSpPr>
        <p:spPr>
          <a:xfrm>
            <a:off x="1206500" y="970965"/>
            <a:ext cx="21971000" cy="2361781"/>
          </a:xfrm>
          <a:prstGeom prst="rect">
            <a:avLst/>
          </a:prstGeom>
        </p:spPr>
        <p:txBody>
          <a:bodyPr/>
          <a:lstStyle/>
          <a:p>
            <a:pPr defTabSz="2121354">
              <a:lnSpc>
                <a:spcPct val="100000"/>
              </a:lnSpc>
              <a:defRPr spc="-147" sz="7394">
                <a:solidFill>
                  <a:srgbClr val="D783FF"/>
                </a:solidFill>
              </a:defRPr>
            </a:pPr>
            <a:r>
              <a:t>Types of</a:t>
            </a:r>
            <a:br/>
            <a:r>
              <a:t>Experimental Marketing</a:t>
            </a:r>
          </a:p>
        </p:txBody>
      </p:sp>
      <p:sp>
        <p:nvSpPr>
          <p:cNvPr id="317" name="Guerrilla Marketing Ideas:"/>
          <p:cNvSpPr txBox="1"/>
          <p:nvPr>
            <p:ph type="body" idx="21"/>
          </p:nvPr>
        </p:nvSpPr>
        <p:spPr>
          <a:xfrm>
            <a:off x="1206500" y="3721706"/>
            <a:ext cx="21971000" cy="93477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r>
              <a:t>Guerrilla Marketing Ideas:</a:t>
            </a:r>
          </a:p>
        </p:txBody>
      </p:sp>
      <p:sp>
        <p:nvSpPr>
          <p:cNvPr id="318" name="Door to Door: One-on-one marketing has remarkable effects, which is why door-to-door will never go out of style. Set up a date and plan for volunteers to go into the neighborhood and talk about the Grange. Keep the talks fun, lighthearted and mission-foc"/>
          <p:cNvSpPr txBox="1"/>
          <p:nvPr>
            <p:ph type="body" sz="half" idx="1"/>
          </p:nvPr>
        </p:nvSpPr>
        <p:spPr>
          <a:xfrm>
            <a:off x="1242678" y="5045445"/>
            <a:ext cx="14500165" cy="7857064"/>
          </a:xfrm>
          <a:prstGeom prst="rect">
            <a:avLst/>
          </a:prstGeom>
        </p:spPr>
        <p:txBody>
          <a:bodyPr/>
          <a:lstStyle/>
          <a:p>
            <a:pPr marL="414527" indent="-414527" defTabSz="1658070">
              <a:lnSpc>
                <a:spcPct val="100000"/>
              </a:lnSpc>
              <a:spcBef>
                <a:spcPts val="3000"/>
              </a:spcBef>
              <a:defRPr sz="3264">
                <a:solidFill>
                  <a:srgbClr val="FFFFFF"/>
                </a:solidFill>
              </a:defRPr>
            </a:pPr>
            <a:r>
              <a:rPr b="1">
                <a:solidFill>
                  <a:srgbClr val="FF85FF"/>
                </a:solidFill>
              </a:rPr>
              <a:t>Door to Door: </a:t>
            </a:r>
            <a:r>
              <a:t>One-on-one marketing has remarkable effects, which is why door-to-door will never go out of style. Set up a date and plan for volunteers to go into the neighborhood and talk about the Grange. Keep the talks fun, lighthearted and mission-focused, but brief. You don’t want to overwhelm any potential members with a prewritten speech or drawn-out explanation.</a:t>
            </a:r>
          </a:p>
          <a:p>
            <a:pPr marL="414527" indent="-414527" defTabSz="1658070">
              <a:lnSpc>
                <a:spcPct val="100000"/>
              </a:lnSpc>
              <a:spcBef>
                <a:spcPts val="3000"/>
              </a:spcBef>
              <a:defRPr sz="3264">
                <a:solidFill>
                  <a:srgbClr val="FFFFFF"/>
                </a:solidFill>
              </a:defRPr>
            </a:pPr>
            <a:r>
              <a:rPr b="1">
                <a:solidFill>
                  <a:srgbClr val="FF85FF"/>
                </a:solidFill>
              </a:rPr>
              <a:t>Interactive street art: </a:t>
            </a:r>
            <a:r>
              <a:t>Create a temporary art installation by collaborating with a local artist that engage passersby, like a sidewalk chalk mural of the Grange emblem, or displaying a QR code (like in a laundry mat or grocery store) which is embedded in a drawing, that leads to more information about your Grange. </a:t>
            </a:r>
          </a:p>
          <a:p>
            <a:pPr marL="414527" indent="-414527" defTabSz="1658070">
              <a:lnSpc>
                <a:spcPct val="100000"/>
              </a:lnSpc>
              <a:spcBef>
                <a:spcPts val="3000"/>
              </a:spcBef>
              <a:defRPr sz="3264">
                <a:solidFill>
                  <a:srgbClr val="FFFFFF"/>
                </a:solidFill>
              </a:defRPr>
            </a:pPr>
            <a:r>
              <a:rPr b="1">
                <a:solidFill>
                  <a:srgbClr val="FF85FF"/>
                </a:solidFill>
              </a:rPr>
              <a:t>Pop-up events: </a:t>
            </a:r>
            <a:r>
              <a:t>Set up a temporary booth in a unique location, like a busy flea market, or host a bake sale at the local market, to educate people about your mission and raise some money too.</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0" name="VSH-Box-PowerpointSlides-01.jpg" descr="VSH-Box-PowerpointSlides-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21" name="Experimental…"/>
          <p:cNvSpPr txBox="1"/>
          <p:nvPr>
            <p:ph type="body" idx="21"/>
          </p:nvPr>
        </p:nvSpPr>
        <p:spPr>
          <a:xfrm>
            <a:off x="1508853" y="1567210"/>
            <a:ext cx="10187136" cy="7830261"/>
          </a:xfrm>
          <a:prstGeom prst="rect">
            <a:avLst/>
          </a:prstGeom>
          <a:extLst>
            <a:ext uri="{C572A759-6A51-4108-AA02-DFA0A04FC94B}">
              <ma14:wrappingTextBoxFlag xmlns:ma14="http://schemas.microsoft.com/office/mac/drawingml/2011/main" val="1"/>
            </a:ext>
          </a:extLst>
        </p:spPr>
        <p:txBody>
          <a:bodyPr/>
          <a:lstStyle/>
          <a:p>
            <a:pPr>
              <a:defRPr sz="10000">
                <a:solidFill>
                  <a:srgbClr val="D783FF"/>
                </a:solidFill>
              </a:defRPr>
            </a:pPr>
            <a:r>
              <a:t>Experimental</a:t>
            </a:r>
          </a:p>
          <a:p>
            <a:pPr>
              <a:defRPr sz="10000">
                <a:solidFill>
                  <a:srgbClr val="D783FF"/>
                </a:solidFill>
              </a:defRPr>
            </a:pPr>
            <a:r>
              <a:t>Marketing</a:t>
            </a:r>
          </a:p>
          <a:p>
            <a:pPr>
              <a:defRPr sz="10000">
                <a:solidFill>
                  <a:srgbClr val="D783FF"/>
                </a:solidFill>
              </a:defRPr>
            </a:pPr>
            <a:r>
              <a:t>Examples</a:t>
            </a:r>
          </a:p>
        </p:txBody>
      </p:sp>
      <p:pic>
        <p:nvPicPr>
          <p:cNvPr id="322" name="SingleColorGrangeLogo-Compound-White-2020.png" descr="SingleColorGrangeLogo-Compound-White-2020.png"/>
          <p:cNvPicPr>
            <a:picLocks noChangeAspect="1"/>
          </p:cNvPicPr>
          <p:nvPr/>
        </p:nvPicPr>
        <p:blipFill>
          <a:blip r:embed="rId3">
            <a:extLst/>
          </a:blip>
          <a:stretch>
            <a:fillRect/>
          </a:stretch>
        </p:blipFill>
        <p:spPr>
          <a:xfrm>
            <a:off x="17319564" y="2773878"/>
            <a:ext cx="6310681" cy="6989336"/>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4" name="VSH-Box-PowerpointSlides-03.jpg" descr="VSH-Box-PowerpointSlides-0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25" name="guerilla-marketing.jpg" descr="guerilla-marketing.jpg"/>
          <p:cNvPicPr>
            <a:picLocks noChangeAspect="1"/>
          </p:cNvPicPr>
          <p:nvPr>
            <p:ph type="pic" idx="22"/>
          </p:nvPr>
        </p:nvPicPr>
        <p:blipFill>
          <a:blip r:embed="rId3">
            <a:extLst/>
          </a:blip>
          <a:srcRect l="0" t="0" r="4514" b="0"/>
          <a:stretch>
            <a:fillRect/>
          </a:stretch>
        </p:blipFill>
        <p:spPr>
          <a:xfrm>
            <a:off x="4405987" y="2151459"/>
            <a:ext cx="15979193" cy="9413227"/>
          </a:xfrm>
          <a:prstGeom prst="rect">
            <a:avLst/>
          </a:prstGeom>
        </p:spPr>
      </p:pic>
      <p:sp>
        <p:nvSpPr>
          <p:cNvPr id="326" name="Nestlé - Kit Kat using a park bench for advertising."/>
          <p:cNvSpPr txBox="1"/>
          <p:nvPr/>
        </p:nvSpPr>
        <p:spPr>
          <a:xfrm>
            <a:off x="4358087" y="11861765"/>
            <a:ext cx="11674250" cy="93478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561340">
              <a:lnSpc>
                <a:spcPct val="100000"/>
              </a:lnSpc>
              <a:spcBef>
                <a:spcPts val="0"/>
              </a:spcBef>
              <a:defRPr b="1" sz="3740">
                <a:solidFill>
                  <a:srgbClr val="FFFFFF"/>
                </a:solidFill>
              </a:defRPr>
            </a:lvl1pPr>
          </a:lstStyle>
          <a:p>
            <a:pPr/>
            <a:r>
              <a:t>Nestlé - Kit Kat using a park bench for advertising. </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8" name="VSH-Box-PowerpointSlides-03.jpg" descr="VSH-Box-PowerpointSlides-0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29" name="7b7c2c43e8c3d15e2ab8413de41bb6d0.jpg" descr="7b7c2c43e8c3d15e2ab8413de41bb6d0.jpg"/>
          <p:cNvPicPr>
            <a:picLocks noChangeAspect="1"/>
          </p:cNvPicPr>
          <p:nvPr>
            <p:ph type="pic" idx="22"/>
          </p:nvPr>
        </p:nvPicPr>
        <p:blipFill>
          <a:blip r:embed="rId3">
            <a:extLst/>
          </a:blip>
          <a:srcRect l="0" t="5560" r="0" b="5560"/>
          <a:stretch>
            <a:fillRect/>
          </a:stretch>
        </p:blipFill>
        <p:spPr>
          <a:xfrm>
            <a:off x="4405987" y="2151459"/>
            <a:ext cx="15979193" cy="9413227"/>
          </a:xfrm>
          <a:prstGeom prst="rect">
            <a:avLst/>
          </a:prstGeom>
        </p:spPr>
      </p:pic>
      <p:sp>
        <p:nvSpPr>
          <p:cNvPr id="330" name="Casino di Venezia - luggage return turned into a giant roulette wheel at Venice Marco Polo Airport in Italy."/>
          <p:cNvSpPr txBox="1"/>
          <p:nvPr/>
        </p:nvSpPr>
        <p:spPr>
          <a:xfrm>
            <a:off x="4358087" y="11861765"/>
            <a:ext cx="15979379" cy="124229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569594">
              <a:lnSpc>
                <a:spcPct val="100000"/>
              </a:lnSpc>
              <a:spcBef>
                <a:spcPts val="0"/>
              </a:spcBef>
              <a:defRPr b="1" sz="3795">
                <a:solidFill>
                  <a:srgbClr val="FFFFFF"/>
                </a:solidFill>
              </a:defRPr>
            </a:lvl1pPr>
          </a:lstStyle>
          <a:p>
            <a:pPr/>
            <a:r>
              <a:t>Casino di Venezia - luggage return turned into a giant roulette wheel at Venice Marco Polo Airport in Italy.</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2" name="VSH-Box-PowerpointSlides-03.jpg" descr="VSH-Box-PowerpointSlides-0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33" name="559e444a30850__736.jpg" descr="559e444a30850__736.jpg"/>
          <p:cNvPicPr>
            <a:picLocks noChangeAspect="1"/>
          </p:cNvPicPr>
          <p:nvPr>
            <p:ph type="pic" idx="22"/>
          </p:nvPr>
        </p:nvPicPr>
        <p:blipFill>
          <a:blip r:embed="rId3">
            <a:extLst/>
          </a:blip>
          <a:srcRect l="0" t="5667" r="0" b="5667"/>
          <a:stretch>
            <a:fillRect/>
          </a:stretch>
        </p:blipFill>
        <p:spPr>
          <a:xfrm>
            <a:off x="4405987" y="2151459"/>
            <a:ext cx="15979193" cy="9413227"/>
          </a:xfrm>
          <a:prstGeom prst="rect">
            <a:avLst/>
          </a:prstGeom>
        </p:spPr>
      </p:pic>
      <p:sp>
        <p:nvSpPr>
          <p:cNvPr id="334" name="IKEA sign in the snow"/>
          <p:cNvSpPr txBox="1"/>
          <p:nvPr/>
        </p:nvSpPr>
        <p:spPr>
          <a:xfrm>
            <a:off x="4358087" y="11861765"/>
            <a:ext cx="15979379" cy="124229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lnSpc>
                <a:spcPct val="100000"/>
              </a:lnSpc>
              <a:spcBef>
                <a:spcPts val="0"/>
              </a:spcBef>
              <a:defRPr b="1" sz="5500">
                <a:solidFill>
                  <a:srgbClr val="FFFFFF"/>
                </a:solidFill>
              </a:defRPr>
            </a:lvl1pPr>
          </a:lstStyle>
          <a:p>
            <a:pPr/>
            <a:r>
              <a:t>IKEA sign in the snow</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6" name="VSH-Box-PowerpointSlides-03.jpg" descr="VSH-Box-PowerpointSlides-0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37" name="7bf4903bf2a6886bb94bdb43c9fc00c8.jpg" descr="7bf4903bf2a6886bb94bdb43c9fc00c8.jpg"/>
          <p:cNvPicPr>
            <a:picLocks noChangeAspect="1"/>
          </p:cNvPicPr>
          <p:nvPr>
            <p:ph type="pic" idx="22"/>
          </p:nvPr>
        </p:nvPicPr>
        <p:blipFill>
          <a:blip r:embed="rId3">
            <a:extLst/>
          </a:blip>
          <a:srcRect l="0" t="386" r="0" b="386"/>
          <a:stretch>
            <a:fillRect/>
          </a:stretch>
        </p:blipFill>
        <p:spPr>
          <a:xfrm>
            <a:off x="4405987" y="1362961"/>
            <a:ext cx="15979193" cy="10990222"/>
          </a:xfrm>
          <a:prstGeom prst="rect">
            <a:avLst/>
          </a:prstGeom>
        </p:spPr>
      </p:pic>
      <p:sp>
        <p:nvSpPr>
          <p:cNvPr id="338" name="“Man of Steel” movie utilizing the opening and closing of elevator doors for a promotional opportunity. (2013)"/>
          <p:cNvSpPr txBox="1"/>
          <p:nvPr/>
        </p:nvSpPr>
        <p:spPr>
          <a:xfrm>
            <a:off x="4405986" y="12549148"/>
            <a:ext cx="15979380" cy="124229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569594">
              <a:lnSpc>
                <a:spcPct val="100000"/>
              </a:lnSpc>
              <a:spcBef>
                <a:spcPts val="0"/>
              </a:spcBef>
              <a:defRPr b="1" sz="3795">
                <a:solidFill>
                  <a:srgbClr val="FFFFFF"/>
                </a:solidFill>
              </a:defRPr>
            </a:lvl1pPr>
          </a:lstStyle>
          <a:p>
            <a:pPr/>
            <a:r>
              <a:t>“Man of Steel” movie utilizing the opening and closing of elevator doors for a promotional opportunity. (2013)</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0" name="VSH-Box-PowerpointSlides-03.jpg" descr="VSH-Box-PowerpointSlides-0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41" name="66095_102_1160_NzExNzkwMjY5MTk4NTc5MzU0NA.jpg" descr="66095_102_1160_NzExNzkwMjY5MTk4NTc5MzU0NA.jpg"/>
          <p:cNvPicPr>
            <a:picLocks noChangeAspect="1"/>
          </p:cNvPicPr>
          <p:nvPr>
            <p:ph type="pic" idx="22"/>
          </p:nvPr>
        </p:nvPicPr>
        <p:blipFill>
          <a:blip r:embed="rId3">
            <a:extLst/>
          </a:blip>
          <a:srcRect l="0" t="4771" r="0" b="4771"/>
          <a:stretch>
            <a:fillRect/>
          </a:stretch>
        </p:blipFill>
        <p:spPr>
          <a:xfrm>
            <a:off x="4405986" y="1362961"/>
            <a:ext cx="15979193" cy="10990222"/>
          </a:xfrm>
          <a:prstGeom prst="rect">
            <a:avLst/>
          </a:prstGeom>
        </p:spPr>
      </p:pic>
      <p:sp>
        <p:nvSpPr>
          <p:cNvPr id="342" name="Folgers using a coffee cup decal over a steaming manhole to promote their coffee in New York City."/>
          <p:cNvSpPr txBox="1"/>
          <p:nvPr/>
        </p:nvSpPr>
        <p:spPr>
          <a:xfrm>
            <a:off x="4405986" y="12512970"/>
            <a:ext cx="15979380" cy="124229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569594">
              <a:lnSpc>
                <a:spcPct val="100000"/>
              </a:lnSpc>
              <a:spcBef>
                <a:spcPts val="0"/>
              </a:spcBef>
              <a:defRPr b="1" sz="3795">
                <a:solidFill>
                  <a:srgbClr val="FFFFFF"/>
                </a:solidFill>
              </a:defRPr>
            </a:lvl1pPr>
          </a:lstStyle>
          <a:p>
            <a:pPr/>
            <a:r>
              <a:t>Folgers using a coffee cup decal over a steaming manhole to promote their coffee in New York City.</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4" name="VSH-Box-PowerpointSlides-03.jpg" descr="VSH-Box-PowerpointSlides-0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45" name="1035dc2dafd7b20fbfaca84c7028fad3.jpg" descr="1035dc2dafd7b20fbfaca84c7028fad3.jpg"/>
          <p:cNvPicPr>
            <a:picLocks noChangeAspect="1"/>
          </p:cNvPicPr>
          <p:nvPr>
            <p:ph type="pic" idx="22"/>
          </p:nvPr>
        </p:nvPicPr>
        <p:blipFill>
          <a:blip r:embed="rId3">
            <a:extLst/>
          </a:blip>
          <a:srcRect l="1732" t="0" r="1732" b="0"/>
          <a:stretch>
            <a:fillRect/>
          </a:stretch>
        </p:blipFill>
        <p:spPr>
          <a:xfrm>
            <a:off x="4405986" y="1362961"/>
            <a:ext cx="15979193" cy="10990222"/>
          </a:xfrm>
          <a:prstGeom prst="rect">
            <a:avLst/>
          </a:prstGeom>
        </p:spPr>
      </p:pic>
      <p:sp>
        <p:nvSpPr>
          <p:cNvPr id="346" name="A giant coffee cup and spill catches attention of passersby in NYC for a Bounty promotion."/>
          <p:cNvSpPr txBox="1"/>
          <p:nvPr/>
        </p:nvSpPr>
        <p:spPr>
          <a:xfrm>
            <a:off x="4405986" y="12585326"/>
            <a:ext cx="15979380" cy="124229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569594">
              <a:lnSpc>
                <a:spcPct val="100000"/>
              </a:lnSpc>
              <a:spcBef>
                <a:spcPts val="0"/>
              </a:spcBef>
              <a:defRPr b="1" sz="3795">
                <a:solidFill>
                  <a:srgbClr val="FFFFFF"/>
                </a:solidFill>
              </a:defRPr>
            </a:lvl1pPr>
          </a:lstStyle>
          <a:p>
            <a:pPr/>
            <a:r>
              <a:t>A giant coffee cup and spill catches attention of passersby in NYC for a Bounty promotion.</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86" name="Key reasons to…"/>
          <p:cNvSpPr txBox="1"/>
          <p:nvPr>
            <p:ph type="title"/>
          </p:nvPr>
        </p:nvSpPr>
        <p:spPr>
          <a:xfrm>
            <a:off x="1206500" y="970965"/>
            <a:ext cx="21971000" cy="2361781"/>
          </a:xfrm>
          <a:prstGeom prst="rect">
            <a:avLst/>
          </a:prstGeom>
        </p:spPr>
        <p:txBody>
          <a:bodyPr/>
          <a:lstStyle/>
          <a:p>
            <a:pPr defTabSz="2121354">
              <a:lnSpc>
                <a:spcPct val="100000"/>
              </a:lnSpc>
              <a:defRPr spc="-147" sz="7394">
                <a:solidFill>
                  <a:srgbClr val="D783FF"/>
                </a:solidFill>
              </a:defRPr>
            </a:pPr>
            <a:r>
              <a:t>Key reasons to</a:t>
            </a:r>
          </a:p>
          <a:p>
            <a:pPr defTabSz="2121354">
              <a:lnSpc>
                <a:spcPct val="100000"/>
              </a:lnSpc>
              <a:defRPr spc="-147" sz="7394">
                <a:solidFill>
                  <a:srgbClr val="D783FF"/>
                </a:solidFill>
              </a:defRPr>
            </a:pPr>
            <a:r>
              <a:t>"think outside the box”</a:t>
            </a:r>
          </a:p>
        </p:txBody>
      </p:sp>
      <p:sp>
        <p:nvSpPr>
          <p:cNvPr id="187" name="Stand out from the crowd:"/>
          <p:cNvSpPr txBox="1"/>
          <p:nvPr>
            <p:ph type="body" idx="21"/>
          </p:nvPr>
        </p:nvSpPr>
        <p:spPr>
          <a:xfrm>
            <a:off x="1206500" y="4318643"/>
            <a:ext cx="21971000" cy="934780"/>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r>
              <a:t>Stand out from the crowd:</a:t>
            </a:r>
          </a:p>
        </p:txBody>
      </p:sp>
      <p:sp>
        <p:nvSpPr>
          <p:cNvPr id="188" name="By using unique marketing tactics, Granges can differentiate themselves from other Granges and other local organizations, making your message more likely to be noticed."/>
          <p:cNvSpPr txBox="1"/>
          <p:nvPr>
            <p:ph type="body" sz="half" idx="1"/>
          </p:nvPr>
        </p:nvSpPr>
        <p:spPr>
          <a:xfrm>
            <a:off x="1278856" y="6239321"/>
            <a:ext cx="13919833" cy="6310523"/>
          </a:xfrm>
          <a:prstGeom prst="rect">
            <a:avLst/>
          </a:prstGeom>
        </p:spPr>
        <p:txBody>
          <a:bodyPr/>
          <a:lstStyle>
            <a:lvl1pPr>
              <a:lnSpc>
                <a:spcPct val="100000"/>
              </a:lnSpc>
              <a:defRPr>
                <a:solidFill>
                  <a:srgbClr val="FFFFFF"/>
                </a:solidFill>
              </a:defRPr>
            </a:lvl1pPr>
          </a:lstStyle>
          <a:p>
            <a:pPr/>
            <a:r>
              <a:t>By using unique marketing tactics, Granges can differentiate themselves from other Granges and other local organizations, making your message more likely to be noticed. </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8" name="VSH-Box-PowerpointSlides-03.jpg" descr="VSH-Box-PowerpointSlides-0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49" name="emailmarketing2_1-3.png" descr="emailmarketing2_1-3.png"/>
          <p:cNvPicPr>
            <a:picLocks noChangeAspect="1"/>
          </p:cNvPicPr>
          <p:nvPr>
            <p:ph type="pic" idx="22"/>
          </p:nvPr>
        </p:nvPicPr>
        <p:blipFill>
          <a:blip r:embed="rId3">
            <a:extLst/>
          </a:blip>
          <a:srcRect l="5934" t="0" r="5934" b="0"/>
          <a:stretch>
            <a:fillRect/>
          </a:stretch>
        </p:blipFill>
        <p:spPr>
          <a:xfrm>
            <a:off x="5013920" y="965002"/>
            <a:ext cx="14356307" cy="9874030"/>
          </a:xfrm>
          <a:prstGeom prst="rect">
            <a:avLst/>
          </a:prstGeom>
        </p:spPr>
      </p:pic>
      <p:sp>
        <p:nvSpPr>
          <p:cNvPr id="350" name="Kentucky Fried Chicken and Crocs Collaborate. (The chicken on top are Jibbitz Charms)…"/>
          <p:cNvSpPr txBox="1"/>
          <p:nvPr/>
        </p:nvSpPr>
        <p:spPr>
          <a:xfrm>
            <a:off x="4998227" y="11120115"/>
            <a:ext cx="14387546" cy="170617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511809">
              <a:lnSpc>
                <a:spcPct val="100000"/>
              </a:lnSpc>
              <a:spcBef>
                <a:spcPts val="0"/>
              </a:spcBef>
              <a:defRPr b="1" sz="3409">
                <a:solidFill>
                  <a:srgbClr val="FFFFFF"/>
                </a:solidFill>
              </a:defRPr>
            </a:pPr>
            <a:r>
              <a:t>Kentucky Fried Chicken and Crocs Collaborate. (The chicken on top are Jibbitz Charms) </a:t>
            </a:r>
          </a:p>
          <a:p>
            <a:pPr defTabSz="511809">
              <a:lnSpc>
                <a:spcPct val="100000"/>
              </a:lnSpc>
              <a:spcBef>
                <a:spcPts val="0"/>
              </a:spcBef>
              <a:defRPr b="1" sz="3409">
                <a:solidFill>
                  <a:srgbClr val="FFFFFF"/>
                </a:solidFill>
              </a:defRPr>
            </a:pPr>
            <a:r>
              <a:rPr u="sng">
                <a:hlinkClick r:id="rId4" invalidUrl="" action="" tgtFrame="" tooltip="" history="1" highlightClick="0" endSnd="0"/>
              </a:rPr>
              <a:t>https://www.crocs.com/KFC.html</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2" name="VSH-Box-PowerpointSlides-03.jpg" descr="VSH-Box-PowerpointSlides-0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53" name="unnamed-6.png" descr="unnamed-6.png"/>
          <p:cNvPicPr>
            <a:picLocks noChangeAspect="1"/>
          </p:cNvPicPr>
          <p:nvPr>
            <p:ph type="pic" idx="22"/>
          </p:nvPr>
        </p:nvPicPr>
        <p:blipFill>
          <a:blip r:embed="rId3">
            <a:extLst/>
          </a:blip>
          <a:srcRect l="13651" t="0" r="13651" b="0"/>
          <a:stretch>
            <a:fillRect/>
          </a:stretch>
        </p:blipFill>
        <p:spPr>
          <a:xfrm>
            <a:off x="5138393" y="1362961"/>
            <a:ext cx="14514380" cy="9982748"/>
          </a:xfrm>
          <a:prstGeom prst="rect">
            <a:avLst/>
          </a:prstGeom>
        </p:spPr>
      </p:pic>
      <p:sp>
        <p:nvSpPr>
          <p:cNvPr id="354" name="Mr. Clean spotlighting the bright white strip on a crosswalk."/>
          <p:cNvSpPr txBox="1"/>
          <p:nvPr/>
        </p:nvSpPr>
        <p:spPr>
          <a:xfrm>
            <a:off x="4405960" y="11753231"/>
            <a:ext cx="15979379" cy="124229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660400">
              <a:lnSpc>
                <a:spcPct val="100000"/>
              </a:lnSpc>
              <a:spcBef>
                <a:spcPts val="0"/>
              </a:spcBef>
              <a:defRPr b="1" sz="4400">
                <a:solidFill>
                  <a:srgbClr val="FFFFFF"/>
                </a:solidFill>
              </a:defRPr>
            </a:lvl1pPr>
          </a:lstStyle>
          <a:p>
            <a:pPr/>
            <a:r>
              <a:t>Mr. Clean spotlighting the bright white strip on a crosswalk.</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6" name="VSH-Box-PowerpointSlides-03.jpg" descr="VSH-Box-PowerpointSlides-0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57" name="mcdonald-guerilla-marketing-1.jpeg" descr="mcdonald-guerilla-marketing-1.jpeg"/>
          <p:cNvPicPr>
            <a:picLocks noChangeAspect="1"/>
          </p:cNvPicPr>
          <p:nvPr>
            <p:ph type="pic" idx="22"/>
          </p:nvPr>
        </p:nvPicPr>
        <p:blipFill>
          <a:blip r:embed="rId3">
            <a:extLst/>
          </a:blip>
          <a:srcRect l="1535" t="0" r="1535" b="0"/>
          <a:stretch>
            <a:fillRect/>
          </a:stretch>
        </p:blipFill>
        <p:spPr>
          <a:xfrm>
            <a:off x="5138393" y="1362961"/>
            <a:ext cx="14514380" cy="9982748"/>
          </a:xfrm>
          <a:prstGeom prst="rect">
            <a:avLst/>
          </a:prstGeom>
        </p:spPr>
      </p:pic>
      <p:sp>
        <p:nvSpPr>
          <p:cNvPr id="358" name="McDonalds turned a crosswalk into French Fries."/>
          <p:cNvSpPr txBox="1"/>
          <p:nvPr/>
        </p:nvSpPr>
        <p:spPr>
          <a:xfrm>
            <a:off x="4405960" y="11753231"/>
            <a:ext cx="15979379" cy="124229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00735">
              <a:lnSpc>
                <a:spcPct val="100000"/>
              </a:lnSpc>
              <a:spcBef>
                <a:spcPts val="0"/>
              </a:spcBef>
              <a:defRPr b="1" sz="5335">
                <a:solidFill>
                  <a:srgbClr val="FFFFFF"/>
                </a:solidFill>
              </a:defRPr>
            </a:lvl1pPr>
          </a:lstStyle>
          <a:p>
            <a:pPr/>
            <a:r>
              <a:t>McDonalds turned a crosswalk into French Fries.</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0" name="VSH-Box-PowerpointSlides-03.jpg" descr="VSH-Box-PowerpointSlides-0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61" name="marstruckdesigncompressedjpg.jpg.jpeg" descr="marstruckdesigncompressedjpg.jpg.jpeg"/>
          <p:cNvPicPr>
            <a:picLocks noChangeAspect="1"/>
          </p:cNvPicPr>
          <p:nvPr>
            <p:ph type="pic" idx="22"/>
          </p:nvPr>
        </p:nvPicPr>
        <p:blipFill>
          <a:blip r:embed="rId3">
            <a:extLst/>
          </a:blip>
          <a:srcRect l="0" t="0" r="625" b="0"/>
          <a:stretch>
            <a:fillRect/>
          </a:stretch>
        </p:blipFill>
        <p:spPr>
          <a:xfrm>
            <a:off x="4708887" y="1362961"/>
            <a:ext cx="14365739" cy="7228116"/>
          </a:xfrm>
          <a:prstGeom prst="rect">
            <a:avLst/>
          </a:prstGeom>
        </p:spPr>
      </p:pic>
      <p:sp>
        <p:nvSpPr>
          <p:cNvPr id="362" name="MARS vinyl wrapped an 18-wheeler truck to look like one of their Candy Bars."/>
          <p:cNvSpPr txBox="1"/>
          <p:nvPr/>
        </p:nvSpPr>
        <p:spPr>
          <a:xfrm>
            <a:off x="4062269" y="9510193"/>
            <a:ext cx="15979379" cy="124229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569594">
              <a:lnSpc>
                <a:spcPct val="100000"/>
              </a:lnSpc>
              <a:spcBef>
                <a:spcPts val="0"/>
              </a:spcBef>
              <a:defRPr b="1" sz="3795">
                <a:solidFill>
                  <a:srgbClr val="FFFFFF"/>
                </a:solidFill>
              </a:defRPr>
            </a:lvl1pPr>
          </a:lstStyle>
          <a:p>
            <a:pPr/>
            <a:r>
              <a:t>MARS vinyl wrapped an 18-wheeler truck to look like one of their Candy Bars.</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4" name="VSH-Box-PowerpointSlides-03.jpg" descr="VSH-Box-PowerpointSlides-0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65" name="Guerilla-marketing-examples-KarstadtQuelle-Insurance.jpg" descr="Guerilla-marketing-examples-KarstadtQuelle-Insurance.jpg"/>
          <p:cNvPicPr>
            <a:picLocks noChangeAspect="1"/>
          </p:cNvPicPr>
          <p:nvPr>
            <p:ph type="pic" idx="22"/>
          </p:nvPr>
        </p:nvPicPr>
        <p:blipFill>
          <a:blip r:embed="rId3">
            <a:extLst/>
          </a:blip>
          <a:srcRect l="5255" t="0" r="5255" b="0"/>
          <a:stretch>
            <a:fillRect/>
          </a:stretch>
        </p:blipFill>
        <p:spPr>
          <a:xfrm>
            <a:off x="5138393" y="1362961"/>
            <a:ext cx="14514380" cy="9982748"/>
          </a:xfrm>
          <a:prstGeom prst="rect">
            <a:avLst/>
          </a:prstGeom>
        </p:spPr>
      </p:pic>
      <p:sp>
        <p:nvSpPr>
          <p:cNvPr id="366" name="Dental Insurance uses a bowling alley to simulate teeth."/>
          <p:cNvSpPr txBox="1"/>
          <p:nvPr/>
        </p:nvSpPr>
        <p:spPr>
          <a:xfrm>
            <a:off x="4405960" y="11753231"/>
            <a:ext cx="15979379" cy="124229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701675">
              <a:lnSpc>
                <a:spcPct val="100000"/>
              </a:lnSpc>
              <a:spcBef>
                <a:spcPts val="0"/>
              </a:spcBef>
              <a:defRPr b="1" sz="4675">
                <a:solidFill>
                  <a:srgbClr val="FFFFFF"/>
                </a:solidFill>
              </a:defRPr>
            </a:lvl1pPr>
          </a:lstStyle>
          <a:p>
            <a:pPr/>
            <a:r>
              <a:t>Dental Insurance uses a bowling alley to simulate teeth.</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8" name="VSH-Box-PowerpointSlides-03.jpg" descr="VSH-Box-PowerpointSlides-0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69" name="als-ice-water.jpg" descr="als-ice-water.jpg"/>
          <p:cNvPicPr>
            <a:picLocks noChangeAspect="1"/>
          </p:cNvPicPr>
          <p:nvPr>
            <p:ph type="pic" idx="22"/>
          </p:nvPr>
        </p:nvPicPr>
        <p:blipFill>
          <a:blip r:embed="rId3">
            <a:extLst/>
          </a:blip>
          <a:srcRect l="2076" t="0" r="2076" b="0"/>
          <a:stretch>
            <a:fillRect/>
          </a:stretch>
        </p:blipFill>
        <p:spPr>
          <a:xfrm>
            <a:off x="5138393" y="1362961"/>
            <a:ext cx="14514380" cy="9982748"/>
          </a:xfrm>
          <a:prstGeom prst="rect">
            <a:avLst/>
          </a:prstGeom>
        </p:spPr>
      </p:pic>
      <p:sp>
        <p:nvSpPr>
          <p:cNvPr id="370" name="The ALS Ice Bucket Challenge Campaign of 2014"/>
          <p:cNvSpPr txBox="1"/>
          <p:nvPr/>
        </p:nvSpPr>
        <p:spPr>
          <a:xfrm>
            <a:off x="4405960" y="11753231"/>
            <a:ext cx="15979379" cy="124229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00735">
              <a:lnSpc>
                <a:spcPct val="100000"/>
              </a:lnSpc>
              <a:spcBef>
                <a:spcPts val="0"/>
              </a:spcBef>
              <a:defRPr b="1" sz="5335">
                <a:solidFill>
                  <a:srgbClr val="FFFFFF"/>
                </a:solidFill>
              </a:defRPr>
            </a:lvl1pPr>
          </a:lstStyle>
          <a:p>
            <a:pPr/>
            <a:r>
              <a:t>The ALS Ice Bucket Challenge Campaign of 2014</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2" name="VSH-Box-PowerpointSlides-03.jpg" descr="VSH-Box-PowerpointSlides-0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73" name="emailmarketing2_0-3.jpeg" descr="emailmarketing2_0-3.jpeg"/>
          <p:cNvPicPr>
            <a:picLocks noChangeAspect="1"/>
          </p:cNvPicPr>
          <p:nvPr>
            <p:ph type="pic" idx="22"/>
          </p:nvPr>
        </p:nvPicPr>
        <p:blipFill>
          <a:blip r:embed="rId3">
            <a:extLst/>
          </a:blip>
          <a:srcRect l="0" t="6996" r="0" b="6996"/>
          <a:stretch>
            <a:fillRect/>
          </a:stretch>
        </p:blipFill>
        <p:spPr>
          <a:xfrm>
            <a:off x="5927612" y="1362961"/>
            <a:ext cx="12935942" cy="8897124"/>
          </a:xfrm>
          <a:prstGeom prst="rect">
            <a:avLst/>
          </a:prstGeom>
        </p:spPr>
      </p:pic>
      <p:sp>
        <p:nvSpPr>
          <p:cNvPr id="374" name="UNICEF (United Nations Children’s Fund) turned“normal” vending machines to something very different in 2009. Malaria, cholera, typhoid, dengue, hepatitis, dysentery, salmonella, and yellow fever—these eight dirty and dangerous water “flavors” were sold b"/>
          <p:cNvSpPr txBox="1"/>
          <p:nvPr/>
        </p:nvSpPr>
        <p:spPr>
          <a:xfrm>
            <a:off x="4405795" y="10558367"/>
            <a:ext cx="15979379" cy="225626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495300">
              <a:lnSpc>
                <a:spcPct val="100000"/>
              </a:lnSpc>
              <a:spcBef>
                <a:spcPts val="0"/>
              </a:spcBef>
              <a:defRPr b="1" sz="3300">
                <a:solidFill>
                  <a:srgbClr val="FFFFFF"/>
                </a:solidFill>
              </a:defRPr>
            </a:lvl1pPr>
          </a:lstStyle>
          <a:p>
            <a:pPr/>
            <a:r>
              <a:t>UNICEF (United Nations Children’s Fund) turned“normal” vending machines to something very different in 2009. Malaria, cholera, typhoid, dengue, hepatitis, dysentery, salmonella, and yellow fever—these eight dirty and dangerous water “flavors” were sold by UNICEF through a vending machine in New York City.</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6" name="VSH-Box-PowerpointSlides-03.jpg" descr="VSH-Box-PowerpointSlides-0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77" name="emailmarketing2_5-3.jpeg" descr="emailmarketing2_5-3.jpeg"/>
          <p:cNvPicPr>
            <a:picLocks noChangeAspect="1"/>
          </p:cNvPicPr>
          <p:nvPr>
            <p:ph type="pic" idx="22"/>
          </p:nvPr>
        </p:nvPicPr>
        <p:blipFill>
          <a:blip r:embed="rId3">
            <a:extLst/>
          </a:blip>
          <a:srcRect l="0" t="1366" r="0" b="1366"/>
          <a:stretch>
            <a:fillRect/>
          </a:stretch>
        </p:blipFill>
        <p:spPr>
          <a:xfrm>
            <a:off x="11467391" y="627337"/>
            <a:ext cx="8601429" cy="12661035"/>
          </a:xfrm>
          <a:prstGeom prst="rect">
            <a:avLst/>
          </a:prstGeom>
        </p:spPr>
      </p:pic>
      <p:sp>
        <p:nvSpPr>
          <p:cNvPr id="378" name="Burger King created a Moldy Whopper ad to promote that their burgers have no artificial preservatives."/>
          <p:cNvSpPr txBox="1"/>
          <p:nvPr/>
        </p:nvSpPr>
        <p:spPr>
          <a:xfrm>
            <a:off x="4442138" y="3595220"/>
            <a:ext cx="6392622" cy="652556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lnSpc>
                <a:spcPct val="100000"/>
              </a:lnSpc>
              <a:spcBef>
                <a:spcPts val="0"/>
              </a:spcBef>
              <a:defRPr b="1" sz="5500">
                <a:solidFill>
                  <a:srgbClr val="FFFFFF"/>
                </a:solidFill>
              </a:defRPr>
            </a:lvl1pPr>
          </a:lstStyle>
          <a:p>
            <a:pPr/>
            <a:r>
              <a:t>Burger King created a Moldy Whopper ad to promote that their burgers have no artificial preservatives.</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0" name="VSH-Box-PowerpointSlides-03.jpg" descr="VSH-Box-PowerpointSlides-0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81" name="5aea397a1a6082829179d5653823191d.jpg" descr="5aea397a1a6082829179d5653823191d.jpg"/>
          <p:cNvPicPr>
            <a:picLocks noChangeAspect="1"/>
          </p:cNvPicPr>
          <p:nvPr>
            <p:ph type="pic" idx="22"/>
          </p:nvPr>
        </p:nvPicPr>
        <p:blipFill>
          <a:blip r:embed="rId3">
            <a:extLst/>
          </a:blip>
          <a:srcRect l="1071" t="3861" r="1071" b="0"/>
          <a:stretch>
            <a:fillRect/>
          </a:stretch>
        </p:blipFill>
        <p:spPr>
          <a:xfrm>
            <a:off x="5630145" y="955671"/>
            <a:ext cx="12797025" cy="9547001"/>
          </a:xfrm>
          <a:prstGeom prst="rect">
            <a:avLst/>
          </a:prstGeom>
        </p:spPr>
      </p:pic>
      <p:sp>
        <p:nvSpPr>
          <p:cNvPr id="382" name="Pepsi created a Halloween ad where their can wore a Coca Cola cape.  Coke responded by making their own version of the ad…"/>
          <p:cNvSpPr txBox="1"/>
          <p:nvPr/>
        </p:nvSpPr>
        <p:spPr>
          <a:xfrm>
            <a:off x="5630145" y="10859269"/>
            <a:ext cx="12796838" cy="182912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569594">
              <a:lnSpc>
                <a:spcPct val="100000"/>
              </a:lnSpc>
              <a:spcBef>
                <a:spcPts val="0"/>
              </a:spcBef>
              <a:defRPr b="1" sz="3795">
                <a:solidFill>
                  <a:srgbClr val="FFFFFF"/>
                </a:solidFill>
              </a:defRPr>
            </a:lvl1pPr>
          </a:lstStyle>
          <a:p>
            <a:pPr/>
            <a:r>
              <a:t>Pepsi created a Halloween ad where their can wore a Coca Cola cape.  Coke responded by making their own version of the ad…</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4" name="VSH-Box-PowerpointSlides-03.jpg" descr="VSH-Box-PowerpointSlides-0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85" name="dkny-guerilla-runway-korea.jpg" descr="dkny-guerilla-runway-korea.jpg"/>
          <p:cNvPicPr>
            <a:picLocks noChangeAspect="1"/>
          </p:cNvPicPr>
          <p:nvPr>
            <p:ph type="pic" idx="22"/>
          </p:nvPr>
        </p:nvPicPr>
        <p:blipFill>
          <a:blip r:embed="rId3">
            <a:extLst/>
          </a:blip>
          <a:srcRect l="5655" t="8575" r="5018" b="0"/>
          <a:stretch>
            <a:fillRect/>
          </a:stretch>
        </p:blipFill>
        <p:spPr>
          <a:xfrm>
            <a:off x="5040587" y="771319"/>
            <a:ext cx="13975870" cy="9532374"/>
          </a:xfrm>
          <a:prstGeom prst="rect">
            <a:avLst/>
          </a:prstGeom>
        </p:spPr>
      </p:pic>
      <p:sp>
        <p:nvSpPr>
          <p:cNvPr id="386" name="DKNY turned a street in Korea into a runway."/>
          <p:cNvSpPr txBox="1"/>
          <p:nvPr/>
        </p:nvSpPr>
        <p:spPr>
          <a:xfrm>
            <a:off x="5087474" y="10515578"/>
            <a:ext cx="13975954" cy="18291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lnSpc>
                <a:spcPct val="100000"/>
              </a:lnSpc>
              <a:spcBef>
                <a:spcPts val="0"/>
              </a:spcBef>
              <a:defRPr b="1" sz="5500">
                <a:solidFill>
                  <a:srgbClr val="FFFFFF"/>
                </a:solidFill>
              </a:defRPr>
            </a:lvl1pPr>
          </a:lstStyle>
          <a:p>
            <a:pPr/>
            <a:r>
              <a:t>DKNY turned a street in Korea into a runway.</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0"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91" name="Key reasons to…"/>
          <p:cNvSpPr txBox="1"/>
          <p:nvPr>
            <p:ph type="title"/>
          </p:nvPr>
        </p:nvSpPr>
        <p:spPr>
          <a:xfrm>
            <a:off x="1206500" y="970965"/>
            <a:ext cx="21971000" cy="2361781"/>
          </a:xfrm>
          <a:prstGeom prst="rect">
            <a:avLst/>
          </a:prstGeom>
        </p:spPr>
        <p:txBody>
          <a:bodyPr/>
          <a:lstStyle/>
          <a:p>
            <a:pPr defTabSz="2121354">
              <a:lnSpc>
                <a:spcPct val="100000"/>
              </a:lnSpc>
              <a:defRPr spc="-147" sz="7394">
                <a:solidFill>
                  <a:srgbClr val="D783FF"/>
                </a:solidFill>
              </a:defRPr>
            </a:pPr>
            <a:r>
              <a:t>Key reasons to</a:t>
            </a:r>
          </a:p>
          <a:p>
            <a:pPr defTabSz="2121354">
              <a:lnSpc>
                <a:spcPct val="100000"/>
              </a:lnSpc>
              <a:defRPr spc="-147" sz="7394">
                <a:solidFill>
                  <a:srgbClr val="D783FF"/>
                </a:solidFill>
              </a:defRPr>
            </a:pPr>
            <a:r>
              <a:t>"think outside the box”</a:t>
            </a:r>
          </a:p>
        </p:txBody>
      </p:sp>
      <p:sp>
        <p:nvSpPr>
          <p:cNvPr id="192" name="Generate excitement and buzz:"/>
          <p:cNvSpPr txBox="1"/>
          <p:nvPr>
            <p:ph type="body" idx="21"/>
          </p:nvPr>
        </p:nvSpPr>
        <p:spPr>
          <a:xfrm>
            <a:off x="1206500" y="4318643"/>
            <a:ext cx="21971000" cy="934780"/>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r>
              <a:t>Generate excitement and buzz:</a:t>
            </a:r>
          </a:p>
        </p:txBody>
      </p:sp>
      <p:sp>
        <p:nvSpPr>
          <p:cNvPr id="193" name="Unconventional marketing for Granges can spark conversation, and with the use of social media, it can increase views and sharing, organically reaching a wider audience."/>
          <p:cNvSpPr txBox="1"/>
          <p:nvPr>
            <p:ph type="body" sz="half" idx="1"/>
          </p:nvPr>
        </p:nvSpPr>
        <p:spPr>
          <a:xfrm>
            <a:off x="1278856" y="6239321"/>
            <a:ext cx="13919833" cy="6310523"/>
          </a:xfrm>
          <a:prstGeom prst="rect">
            <a:avLst/>
          </a:prstGeom>
        </p:spPr>
        <p:txBody>
          <a:bodyPr/>
          <a:lstStyle>
            <a:lvl1pPr>
              <a:lnSpc>
                <a:spcPct val="100000"/>
              </a:lnSpc>
              <a:defRPr>
                <a:solidFill>
                  <a:srgbClr val="FFFFFF"/>
                </a:solidFill>
              </a:defRPr>
            </a:lvl1pPr>
          </a:lstStyle>
          <a:p>
            <a:pPr/>
            <a:r>
              <a:t>Unconventional marketing for Granges can spark conversation, and with the use of social media, it can increase views and sharing, organically reaching a wider audience.  </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8" name="VSH-Box-PowerpointSlides-03.jpg" descr="VSH-Box-PowerpointSlides-0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89" name="ikea-guerrilla-marketing.jpg" descr="ikea-guerrilla-marketing.jpg"/>
          <p:cNvPicPr>
            <a:picLocks noChangeAspect="1"/>
          </p:cNvPicPr>
          <p:nvPr>
            <p:ph type="pic" idx="22"/>
          </p:nvPr>
        </p:nvPicPr>
        <p:blipFill>
          <a:blip r:embed="rId3">
            <a:extLst/>
          </a:blip>
          <a:srcRect l="6529" t="0" r="6529" b="0"/>
          <a:stretch>
            <a:fillRect/>
          </a:stretch>
        </p:blipFill>
        <p:spPr>
          <a:xfrm>
            <a:off x="11467391" y="627337"/>
            <a:ext cx="8601429" cy="12661035"/>
          </a:xfrm>
          <a:prstGeom prst="rect">
            <a:avLst/>
          </a:prstGeom>
        </p:spPr>
      </p:pic>
      <p:sp>
        <p:nvSpPr>
          <p:cNvPr id="390" name="IKEA turned a staircase into filled dresser drawers."/>
          <p:cNvSpPr txBox="1"/>
          <p:nvPr/>
        </p:nvSpPr>
        <p:spPr>
          <a:xfrm>
            <a:off x="4424049" y="4463493"/>
            <a:ext cx="6392622" cy="652556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lnSpc>
                <a:spcPct val="100000"/>
              </a:lnSpc>
              <a:spcBef>
                <a:spcPts val="0"/>
              </a:spcBef>
              <a:defRPr b="1" sz="5500">
                <a:solidFill>
                  <a:srgbClr val="FFFFFF"/>
                </a:solidFill>
              </a:defRPr>
            </a:lvl1pPr>
          </a:lstStyle>
          <a:p>
            <a:pPr/>
            <a:r>
              <a:t>IKEA turned a staircase into filled dresser drawers.</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2" name="VSH-Box-PowerpointSlides-03.jpg" descr="VSH-Box-PowerpointSlides-0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93" name="2-1.jpeg" descr="2-1.jpeg"/>
          <p:cNvPicPr>
            <a:picLocks noChangeAspect="1"/>
          </p:cNvPicPr>
          <p:nvPr>
            <p:ph type="pic" idx="22"/>
          </p:nvPr>
        </p:nvPicPr>
        <p:blipFill>
          <a:blip r:embed="rId3">
            <a:extLst/>
          </a:blip>
          <a:srcRect l="4111" t="0" r="4111" b="0"/>
          <a:stretch>
            <a:fillRect/>
          </a:stretch>
        </p:blipFill>
        <p:spPr>
          <a:xfrm>
            <a:off x="11467391" y="627337"/>
            <a:ext cx="8601430" cy="12661035"/>
          </a:xfrm>
          <a:prstGeom prst="rect">
            <a:avLst/>
          </a:prstGeom>
        </p:spPr>
      </p:pic>
      <p:sp>
        <p:nvSpPr>
          <p:cNvPr id="394" name="The Simpsons TV Show turned an escalator into a promotional opportunity."/>
          <p:cNvSpPr txBox="1"/>
          <p:nvPr/>
        </p:nvSpPr>
        <p:spPr>
          <a:xfrm>
            <a:off x="4568761" y="5566924"/>
            <a:ext cx="5710609" cy="652555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lnSpc>
                <a:spcPct val="100000"/>
              </a:lnSpc>
              <a:spcBef>
                <a:spcPts val="0"/>
              </a:spcBef>
              <a:defRPr b="1" sz="5500">
                <a:solidFill>
                  <a:srgbClr val="FFFFFF"/>
                </a:solidFill>
              </a:defRPr>
            </a:lvl1pPr>
          </a:lstStyle>
          <a:p>
            <a:pPr/>
            <a:r>
              <a:t>The Simpsons TV Show turned an escalator into a promotional opportunity.</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6" name="VSH-Box-PowerpointSlides-03.jpg" descr="VSH-Box-PowerpointSlides-0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97" name="example-of-guerilla-marketing.jpg" descr="example-of-guerilla-marketing.jpg"/>
          <p:cNvPicPr>
            <a:picLocks noChangeAspect="1"/>
          </p:cNvPicPr>
          <p:nvPr>
            <p:ph type="pic" idx="22"/>
          </p:nvPr>
        </p:nvPicPr>
        <p:blipFill>
          <a:blip r:embed="rId3">
            <a:extLst/>
          </a:blip>
          <a:srcRect l="868" t="0" r="0" b="0"/>
          <a:stretch>
            <a:fillRect/>
          </a:stretch>
        </p:blipFill>
        <p:spPr>
          <a:xfrm>
            <a:off x="10231779" y="1007207"/>
            <a:ext cx="9891309" cy="9977983"/>
          </a:xfrm>
          <a:prstGeom prst="rect">
            <a:avLst/>
          </a:prstGeom>
        </p:spPr>
      </p:pic>
      <p:sp>
        <p:nvSpPr>
          <p:cNvPr id="398" name="A Brazilian Amusement Park turned an escalator into a rollercoaster."/>
          <p:cNvSpPr txBox="1"/>
          <p:nvPr/>
        </p:nvSpPr>
        <p:spPr>
          <a:xfrm>
            <a:off x="3664310" y="6272395"/>
            <a:ext cx="6392622" cy="652556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lnSpc>
                <a:spcPct val="100000"/>
              </a:lnSpc>
              <a:spcBef>
                <a:spcPts val="0"/>
              </a:spcBef>
              <a:defRPr b="1" sz="5500">
                <a:solidFill>
                  <a:srgbClr val="FFFFFF"/>
                </a:solidFill>
              </a:defRPr>
            </a:lvl1pPr>
          </a:lstStyle>
          <a:p>
            <a:pPr/>
            <a:r>
              <a:t>A Brazilian Amusement Park turned an escalator into a rollercoaster.</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0"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01" name="Final Thoughts…"/>
          <p:cNvSpPr txBox="1"/>
          <p:nvPr>
            <p:ph type="title"/>
          </p:nvPr>
        </p:nvSpPr>
        <p:spPr>
          <a:xfrm>
            <a:off x="1206500" y="970965"/>
            <a:ext cx="21971000" cy="2361781"/>
          </a:xfrm>
          <a:prstGeom prst="rect">
            <a:avLst/>
          </a:prstGeom>
        </p:spPr>
        <p:txBody>
          <a:bodyPr/>
          <a:lstStyle>
            <a:lvl1pPr>
              <a:lnSpc>
                <a:spcPct val="100000"/>
              </a:lnSpc>
              <a:defRPr>
                <a:solidFill>
                  <a:srgbClr val="D783FF"/>
                </a:solidFill>
              </a:defRPr>
            </a:lvl1pPr>
          </a:lstStyle>
          <a:p>
            <a:pPr/>
            <a:r>
              <a:t>Final Thoughts…</a:t>
            </a:r>
          </a:p>
        </p:txBody>
      </p:sp>
      <p:sp>
        <p:nvSpPr>
          <p:cNvPr id="402" name="By utilizing these “thinking outside the box” marketing strategies, Granges can create memorable experiences that go beyond traditional marketing, effectively engaging members, the community and also fostering loyalty.…"/>
          <p:cNvSpPr txBox="1"/>
          <p:nvPr>
            <p:ph type="body" idx="1"/>
          </p:nvPr>
        </p:nvSpPr>
        <p:spPr>
          <a:xfrm>
            <a:off x="1278856" y="2938639"/>
            <a:ext cx="13919833" cy="10188499"/>
          </a:xfrm>
          <a:prstGeom prst="rect">
            <a:avLst/>
          </a:prstGeom>
        </p:spPr>
        <p:txBody>
          <a:bodyPr/>
          <a:lstStyle/>
          <a:p>
            <a:pPr>
              <a:lnSpc>
                <a:spcPct val="100000"/>
              </a:lnSpc>
              <a:defRPr>
                <a:solidFill>
                  <a:srgbClr val="FFFFFF"/>
                </a:solidFill>
              </a:defRPr>
            </a:pPr>
            <a:r>
              <a:t>By utilizing these “thinking outside the box” marketing strategies, Granges can create memorable experiences that go beyond traditional marketing, effectively engaging members, the community and also fostering loyalty. </a:t>
            </a:r>
          </a:p>
          <a:p>
            <a:pPr>
              <a:lnSpc>
                <a:spcPct val="100000"/>
              </a:lnSpc>
              <a:defRPr>
                <a:solidFill>
                  <a:srgbClr val="FFFFFF"/>
                </a:solidFill>
              </a:defRPr>
            </a:pPr>
            <a:r>
              <a:t>A successful Grange marketing strategy will not only help members know how they personally feel about the Grange but can also help the community remember the Grange for years to come.</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4" name="VSH-Box-PowerpointSlides-03.jpg" descr="VSH-Box-PowerpointSlides-0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05" name="When thinking of implementing experimental marketing techniques, always remember these 4 basic tips:"/>
          <p:cNvSpPr txBox="1"/>
          <p:nvPr>
            <p:ph type="title"/>
          </p:nvPr>
        </p:nvSpPr>
        <p:spPr>
          <a:xfrm>
            <a:off x="4842393" y="374028"/>
            <a:ext cx="17572047" cy="3642103"/>
          </a:xfrm>
          <a:prstGeom prst="rect">
            <a:avLst/>
          </a:prstGeom>
        </p:spPr>
        <p:txBody>
          <a:bodyPr/>
          <a:lstStyle>
            <a:lvl1pPr defTabSz="2365188">
              <a:defRPr spc="-164" sz="8245">
                <a:solidFill>
                  <a:srgbClr val="D783FF"/>
                </a:solidFill>
              </a:defRPr>
            </a:lvl1pPr>
          </a:lstStyle>
          <a:p>
            <a:pPr/>
            <a:r>
              <a:t>When thinking of implementing experimental marketing techniques, always remember these 4 basic tips:</a:t>
            </a:r>
          </a:p>
        </p:txBody>
      </p:sp>
      <p:pic>
        <p:nvPicPr>
          <p:cNvPr id="406" name="SpeechBubbleNoBack.psd" descr="SpeechBubbleNoBack.psd"/>
          <p:cNvPicPr>
            <a:picLocks noChangeAspect="1"/>
          </p:cNvPicPr>
          <p:nvPr/>
        </p:nvPicPr>
        <p:blipFill>
          <a:blip r:embed="rId3">
            <a:extLst/>
          </a:blip>
          <a:stretch>
            <a:fillRect/>
          </a:stretch>
        </p:blipFill>
        <p:spPr>
          <a:xfrm>
            <a:off x="4582601" y="2771955"/>
            <a:ext cx="15545154" cy="1110235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8" name="VSH-Box-PowerpointSlides-01.jpg" descr="VSH-Box-PowerpointSlides-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09" name="©2024 Connecticut State Grange"/>
          <p:cNvSpPr txBox="1"/>
          <p:nvPr>
            <p:ph type="body" idx="21"/>
          </p:nvPr>
        </p:nvSpPr>
        <p:spPr>
          <a:xfrm>
            <a:off x="1707833" y="9996693"/>
            <a:ext cx="21971002" cy="636979"/>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r>
              <a:t>©2024 Connecticut State Grange</a:t>
            </a:r>
          </a:p>
        </p:txBody>
      </p:sp>
      <p:pic>
        <p:nvPicPr>
          <p:cNvPr id="410" name="SingleColorGrangeLogo-Compound-White-2020.png" descr="SingleColorGrangeLogo-Compound-White-2020.png"/>
          <p:cNvPicPr>
            <a:picLocks noChangeAspect="1"/>
          </p:cNvPicPr>
          <p:nvPr/>
        </p:nvPicPr>
        <p:blipFill>
          <a:blip r:embed="rId3">
            <a:extLst/>
          </a:blip>
          <a:stretch>
            <a:fillRect/>
          </a:stretch>
        </p:blipFill>
        <p:spPr>
          <a:xfrm>
            <a:off x="17319564" y="2773878"/>
            <a:ext cx="6310681" cy="6989336"/>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96" name="Key reasons to…"/>
          <p:cNvSpPr txBox="1"/>
          <p:nvPr>
            <p:ph type="title"/>
          </p:nvPr>
        </p:nvSpPr>
        <p:spPr>
          <a:xfrm>
            <a:off x="1206500" y="970965"/>
            <a:ext cx="21971000" cy="2361781"/>
          </a:xfrm>
          <a:prstGeom prst="rect">
            <a:avLst/>
          </a:prstGeom>
        </p:spPr>
        <p:txBody>
          <a:bodyPr/>
          <a:lstStyle/>
          <a:p>
            <a:pPr defTabSz="2121354">
              <a:lnSpc>
                <a:spcPct val="100000"/>
              </a:lnSpc>
              <a:defRPr spc="-147" sz="7394">
                <a:solidFill>
                  <a:srgbClr val="D783FF"/>
                </a:solidFill>
              </a:defRPr>
            </a:pPr>
            <a:r>
              <a:t>Key reasons to</a:t>
            </a:r>
          </a:p>
          <a:p>
            <a:pPr defTabSz="2121354">
              <a:lnSpc>
                <a:spcPct val="100000"/>
              </a:lnSpc>
              <a:defRPr spc="-147" sz="7394">
                <a:solidFill>
                  <a:srgbClr val="D783FF"/>
                </a:solidFill>
              </a:defRPr>
            </a:pPr>
            <a:r>
              <a:t>"think outside the box”</a:t>
            </a:r>
          </a:p>
        </p:txBody>
      </p:sp>
      <p:sp>
        <p:nvSpPr>
          <p:cNvPr id="197" name="Emotional connection:"/>
          <p:cNvSpPr txBox="1"/>
          <p:nvPr>
            <p:ph type="body" idx="21"/>
          </p:nvPr>
        </p:nvSpPr>
        <p:spPr>
          <a:xfrm>
            <a:off x="1206500" y="4318643"/>
            <a:ext cx="21971000" cy="934780"/>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r>
              <a:t>Emotional connection:</a:t>
            </a:r>
          </a:p>
        </p:txBody>
      </p:sp>
      <p:sp>
        <p:nvSpPr>
          <p:cNvPr id="198" name="Creative approaches can tap into emotions, fostering a stronger connection with your Grange and its mission."/>
          <p:cNvSpPr txBox="1"/>
          <p:nvPr>
            <p:ph type="body" sz="half" idx="1"/>
          </p:nvPr>
        </p:nvSpPr>
        <p:spPr>
          <a:xfrm>
            <a:off x="1278856" y="6239321"/>
            <a:ext cx="13919833" cy="6310523"/>
          </a:xfrm>
          <a:prstGeom prst="rect">
            <a:avLst/>
          </a:prstGeom>
        </p:spPr>
        <p:txBody>
          <a:bodyPr/>
          <a:lstStyle>
            <a:lvl1pPr>
              <a:lnSpc>
                <a:spcPct val="100000"/>
              </a:lnSpc>
              <a:defRPr>
                <a:solidFill>
                  <a:srgbClr val="FFFFFF"/>
                </a:solidFill>
              </a:defRPr>
            </a:lvl1pPr>
          </a:lstStyle>
          <a:p>
            <a:pPr/>
            <a:r>
              <a:t>Creative approaches can tap into emotions, fostering a stronger connection with your Grange and its mission.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01" name="Key reasons to…"/>
          <p:cNvSpPr txBox="1"/>
          <p:nvPr>
            <p:ph type="title"/>
          </p:nvPr>
        </p:nvSpPr>
        <p:spPr>
          <a:xfrm>
            <a:off x="1206500" y="970965"/>
            <a:ext cx="21971000" cy="2361781"/>
          </a:xfrm>
          <a:prstGeom prst="rect">
            <a:avLst/>
          </a:prstGeom>
        </p:spPr>
        <p:txBody>
          <a:bodyPr/>
          <a:lstStyle/>
          <a:p>
            <a:pPr defTabSz="2121354">
              <a:lnSpc>
                <a:spcPct val="100000"/>
              </a:lnSpc>
              <a:defRPr spc="-147" sz="7394">
                <a:solidFill>
                  <a:srgbClr val="D783FF"/>
                </a:solidFill>
              </a:defRPr>
            </a:pPr>
            <a:r>
              <a:t>Key reasons to</a:t>
            </a:r>
          </a:p>
          <a:p>
            <a:pPr defTabSz="2121354">
              <a:lnSpc>
                <a:spcPct val="100000"/>
              </a:lnSpc>
              <a:defRPr spc="-147" sz="7394">
                <a:solidFill>
                  <a:srgbClr val="D783FF"/>
                </a:solidFill>
              </a:defRPr>
            </a:pPr>
            <a:r>
              <a:t>"think outside the box”</a:t>
            </a:r>
          </a:p>
        </p:txBody>
      </p:sp>
      <p:sp>
        <p:nvSpPr>
          <p:cNvPr id="202" name="Cost-effectiveness:"/>
          <p:cNvSpPr txBox="1"/>
          <p:nvPr>
            <p:ph type="body" idx="21"/>
          </p:nvPr>
        </p:nvSpPr>
        <p:spPr>
          <a:xfrm>
            <a:off x="1206500" y="4318643"/>
            <a:ext cx="21971000" cy="934780"/>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r>
              <a:t>Cost-effectiveness:</a:t>
            </a:r>
          </a:p>
        </p:txBody>
      </p:sp>
      <p:sp>
        <p:nvSpPr>
          <p:cNvPr id="203" name="Innovative strategies can be more budget-friendly than traditional advertising methods, maximizing the Grange’s return on marketing investment."/>
          <p:cNvSpPr txBox="1"/>
          <p:nvPr>
            <p:ph type="body" sz="half" idx="1"/>
          </p:nvPr>
        </p:nvSpPr>
        <p:spPr>
          <a:xfrm>
            <a:off x="1278856" y="6239321"/>
            <a:ext cx="13919833" cy="6310523"/>
          </a:xfrm>
          <a:prstGeom prst="rect">
            <a:avLst/>
          </a:prstGeom>
        </p:spPr>
        <p:txBody>
          <a:bodyPr/>
          <a:lstStyle>
            <a:lvl1pPr>
              <a:lnSpc>
                <a:spcPct val="100000"/>
              </a:lnSpc>
              <a:defRPr>
                <a:solidFill>
                  <a:srgbClr val="FFFFFF"/>
                </a:solidFill>
              </a:defRPr>
            </a:lvl1pPr>
          </a:lstStyle>
          <a:p>
            <a:pPr/>
            <a:r>
              <a:t>Innovative strategies can be more budget-friendly than traditional advertising methods, maximizing the Grange’s return on marketing investment.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VSH-Box-PowerpointSlides-04.jpg" descr="VSH-Box-PowerpointSlides-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06" name="Key reasons to…"/>
          <p:cNvSpPr txBox="1"/>
          <p:nvPr>
            <p:ph type="title"/>
          </p:nvPr>
        </p:nvSpPr>
        <p:spPr>
          <a:xfrm>
            <a:off x="1206500" y="970965"/>
            <a:ext cx="21971000" cy="2361781"/>
          </a:xfrm>
          <a:prstGeom prst="rect">
            <a:avLst/>
          </a:prstGeom>
        </p:spPr>
        <p:txBody>
          <a:bodyPr/>
          <a:lstStyle/>
          <a:p>
            <a:pPr defTabSz="2121354">
              <a:lnSpc>
                <a:spcPct val="100000"/>
              </a:lnSpc>
              <a:defRPr spc="-147" sz="7394">
                <a:solidFill>
                  <a:srgbClr val="D783FF"/>
                </a:solidFill>
              </a:defRPr>
            </a:pPr>
            <a:r>
              <a:t>Key reasons to</a:t>
            </a:r>
          </a:p>
          <a:p>
            <a:pPr defTabSz="2121354">
              <a:lnSpc>
                <a:spcPct val="100000"/>
              </a:lnSpc>
              <a:defRPr spc="-147" sz="7394">
                <a:solidFill>
                  <a:srgbClr val="D783FF"/>
                </a:solidFill>
              </a:defRPr>
            </a:pPr>
            <a:r>
              <a:t>"think outside the box”</a:t>
            </a:r>
          </a:p>
        </p:txBody>
      </p:sp>
      <p:sp>
        <p:nvSpPr>
          <p:cNvPr id="207" name="Attract new community segments:"/>
          <p:cNvSpPr txBox="1"/>
          <p:nvPr>
            <p:ph type="body" idx="21"/>
          </p:nvPr>
        </p:nvSpPr>
        <p:spPr>
          <a:xfrm>
            <a:off x="1206500" y="4318643"/>
            <a:ext cx="21971000" cy="934780"/>
          </a:xfrm>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r>
              <a:t>Attract new community segments:</a:t>
            </a:r>
          </a:p>
        </p:txBody>
      </p:sp>
      <p:sp>
        <p:nvSpPr>
          <p:cNvPr id="208" name="Exploring new marketing avenues can help Granges reach specific groups or “niche audiences” within the community that might be overlooked with standard marketing tactics.  For example, the local Veterans group or the local gardening club."/>
          <p:cNvSpPr txBox="1"/>
          <p:nvPr>
            <p:ph type="body" sz="half" idx="1"/>
          </p:nvPr>
        </p:nvSpPr>
        <p:spPr>
          <a:xfrm>
            <a:off x="1278856" y="6239321"/>
            <a:ext cx="13919833" cy="6310523"/>
          </a:xfrm>
          <a:prstGeom prst="rect">
            <a:avLst/>
          </a:prstGeom>
        </p:spPr>
        <p:txBody>
          <a:bodyPr/>
          <a:lstStyle>
            <a:lvl1pPr>
              <a:lnSpc>
                <a:spcPct val="100000"/>
              </a:lnSpc>
              <a:defRPr>
                <a:solidFill>
                  <a:srgbClr val="FFFFFF"/>
                </a:solidFill>
              </a:defRPr>
            </a:lvl1pPr>
          </a:lstStyle>
          <a:p>
            <a:pPr/>
            <a:r>
              <a:t>Exploring new marketing avenues can help Granges reach specific groups or “niche audiences” within the community that might be overlooked with standard marketing tactics.  For example, the local Veterans group or the local gardening club.</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marketing-strategies-3105875_640.jpg.jpeg" descr="marketing-strategies-3105875_640.jpg.jpeg"/>
          <p:cNvPicPr>
            <a:picLocks noChangeAspect="1"/>
          </p:cNvPicPr>
          <p:nvPr/>
        </p:nvPicPr>
        <p:blipFill>
          <a:blip r:embed="rId2">
            <a:extLst/>
          </a:blip>
          <a:stretch>
            <a:fillRect/>
          </a:stretch>
        </p:blipFill>
        <p:spPr>
          <a:xfrm>
            <a:off x="-112570" y="-1815331"/>
            <a:ext cx="24609140" cy="1638046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